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2"/>
  </p:sldMasterIdLst>
  <p:notesMasterIdLst>
    <p:notesMasterId r:id="rId7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</p:sldIdLst>
  <p:sldSz cx="12192000" cy="6858000"/>
  <p:notesSz cx="6797675" cy="9926638"/>
  <p:embeddedFontLst>
    <p:embeddedFont>
      <p:font typeface="Noto Sans Symbols" panose="020B0600000101010101" charset="-127"/>
      <p:regular r:id="rId80"/>
      <p:bold r:id="rId81"/>
    </p:embeddedFont>
    <p:embeddedFont>
      <p:font typeface="맑은 고딕" panose="020B0503020000020004" pitchFamily="50" charset="-127"/>
      <p:regular r:id="rId82"/>
      <p:bold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Karla" panose="020B0600000101010101" charset="0"/>
      <p:regular r:id="rId88"/>
      <p:bold r:id="rId89"/>
      <p:italic r:id="rId90"/>
      <p:boldItalic r:id="rId91"/>
    </p:embeddedFont>
    <p:embeddedFont>
      <p:font typeface="Lato" panose="020B0600000101010101" charset="0"/>
      <p:regular r:id="rId92"/>
      <p:bold r:id="rId93"/>
      <p:italic r:id="rId94"/>
      <p:boldItalic r:id="rId95"/>
    </p:embeddedFont>
    <p:embeddedFont>
      <p:font typeface="Noto Sans" panose="020B0600000101010101" charset="0"/>
      <p:regular r:id="rId96"/>
      <p:bold r:id="rId97"/>
      <p:italic r:id="rId98"/>
      <p:boldItalic r:id="rId99"/>
    </p:embeddedFont>
    <p:embeddedFont>
      <p:font typeface="Noto Sans Medium" panose="020B0600000101010101" charset="0"/>
      <p:regular r:id="rId100"/>
      <p:bold r:id="rId101"/>
      <p:italic r:id="rId102"/>
      <p:boldItalic r:id="rId103"/>
    </p:embeddedFont>
    <p:embeddedFont>
      <p:font typeface="Verdana" panose="020B060403050404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60">
          <p15:clr>
            <a:srgbClr val="C35EA4"/>
          </p15:clr>
        </p15:guide>
        <p15:guide id="2" orient="horz" pos="323">
          <p15:clr>
            <a:srgbClr val="C35EA4"/>
          </p15:clr>
        </p15:guide>
        <p15:guide id="3" orient="horz" pos="1366">
          <p15:clr>
            <a:srgbClr val="C35EA4"/>
          </p15:clr>
        </p15:guide>
        <p15:guide id="4" pos="415">
          <p15:clr>
            <a:srgbClr val="C35EA4"/>
          </p15:clr>
        </p15:guide>
        <p15:guide id="5" orient="horz" pos="3725">
          <p15:clr>
            <a:srgbClr val="C35EA4"/>
          </p15:clr>
        </p15:guide>
        <p15:guide id="6" pos="715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8" roundtripDataSignature="AMtx7mgcYkaVDkDguUmvaHcHRTpEW6Fu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CB1209-28A2-4917-8B47-41AEED5CA1F0}">
  <a:tblStyle styleId="{5FCB1209-28A2-4917-8B47-41AEED5CA1F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4B5ED1-83EC-4E5D-AEE8-6C4F3BAE72E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pos="5360"/>
        <p:guide orient="horz" pos="323"/>
        <p:guide orient="horz" pos="1366"/>
        <p:guide pos="415"/>
        <p:guide orient="horz" pos="3725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font" Target="fonts/font28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102" Type="http://schemas.openxmlformats.org/officeDocument/2006/relationships/font" Target="fonts/font23.fntdata"/><Relationship Id="rId5" Type="http://schemas.openxmlformats.org/officeDocument/2006/relationships/slide" Target="slides/slide3.xml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4.fntdata"/><Relationship Id="rId108" Type="http://customschemas.google.com/relationships/presentationmetadata" Target="meta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font" Target="fonts/font20.fntdata"/><Relationship Id="rId101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8.fntdata"/><Relationship Id="rId104" Type="http://schemas.openxmlformats.org/officeDocument/2006/relationships/font" Target="fonts/font25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8.fntdata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21.fntdata"/><Relationship Id="rId105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4.fntdata"/><Relationship Id="rId98" Type="http://schemas.openxmlformats.org/officeDocument/2006/relationships/font" Target="fonts/font19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643" y="1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1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6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p17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구축 특장점2. 실시간 스트리밍을 적용할 수 있는 호텔신라 고객사의 사례에 대하여 검증해봄. 검증 결과는 실패(이벤트 스트리밍 미적용)하였으나 활용방안과 방향이 어떻게 그려지는지 논의해본 것에 의의를 두고 특장점에 기재함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구축 특장점4. 모든 종류의 워크로드: 수집, 마트 저장, 배치 스케줄링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시사점2. 워크로드를 다양하게 섞어서 작업 워크플로우로 구성하고, 이를 배치 Round 1, 2 로 구성하여 병렬 수행함이 가능함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시사점3. Databricks 와 Jupyter 를 연결할 경우, 다양한 사용자(분석가, SQL쿼리 전문가 등)들에게 각자의 혹은 공동 작업공간을 제공할 수 있음</a:t>
            </a:r>
            <a:endParaRPr/>
          </a:p>
        </p:txBody>
      </p:sp>
      <p:sp>
        <p:nvSpPr>
          <p:cNvPr id="620" name="Google Shape;620;p17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8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9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0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1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2" name="Google Shape;952;p22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22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8" name="Google Shape;1008;p2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24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6" name="Google Shape;1036;p2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25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6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7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8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9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30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31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2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3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36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7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8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9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40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1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2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6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47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48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9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50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1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2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5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5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5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56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57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58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59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0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61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62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6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6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6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66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0" name="Google Shape;1810;p67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67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</a:rPr>
              <a:t>67</a:t>
            </a:fld>
            <a:endParaRPr sz="12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8" name="Google Shape;1818;p68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68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</a:rPr>
              <a:t>68</a:t>
            </a:fld>
            <a:endParaRPr sz="12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69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70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4" name="Google Shape;1884;p71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71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</a:rPr>
              <a:t>71</a:t>
            </a:fld>
            <a:endParaRPr sz="12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72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7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7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8" name="Google Shape;1908;p7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75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</a:rPr>
              <a:t>75</a:t>
            </a:fld>
            <a:endParaRPr sz="12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76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표지">
  <p:cSld name="1_1표지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8"/>
          <p:cNvPicPr preferRelativeResize="0"/>
          <p:nvPr/>
        </p:nvPicPr>
        <p:blipFill rotWithShape="1">
          <a:blip r:embed="rId3">
            <a:alphaModFix/>
          </a:blip>
          <a:srcRect l="50267" t="-13384"/>
          <a:stretch/>
        </p:blipFill>
        <p:spPr>
          <a:xfrm>
            <a:off x="10587789" y="6321355"/>
            <a:ext cx="1029536" cy="2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78"/>
          <p:cNvSpPr txBox="1"/>
          <p:nvPr/>
        </p:nvSpPr>
        <p:spPr>
          <a:xfrm>
            <a:off x="3952407" y="6321355"/>
            <a:ext cx="4287186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Copyright 2023 © MEGAZONE CLOUD CORP. ALL RIGHT RESERVED.</a:t>
            </a:r>
            <a:endParaRPr sz="800" b="0" i="0" u="none" strike="noStrike" cap="non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" name="Google Shape;18;p78"/>
          <p:cNvSpPr txBox="1">
            <a:spLocks noGrp="1"/>
          </p:cNvSpPr>
          <p:nvPr>
            <p:ph type="body" idx="1"/>
          </p:nvPr>
        </p:nvSpPr>
        <p:spPr>
          <a:xfrm>
            <a:off x="539715" y="1890117"/>
            <a:ext cx="6281994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"/>
              <a:buNone/>
              <a:defRPr sz="4400" b="1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78"/>
          <p:cNvSpPr txBox="1">
            <a:spLocks noGrp="1"/>
          </p:cNvSpPr>
          <p:nvPr>
            <p:ph type="body" idx="2"/>
          </p:nvPr>
        </p:nvSpPr>
        <p:spPr>
          <a:xfrm>
            <a:off x="539715" y="3244334"/>
            <a:ext cx="49519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8"/>
          <p:cNvSpPr txBox="1">
            <a:spLocks noGrp="1"/>
          </p:cNvSpPr>
          <p:nvPr>
            <p:ph type="body" idx="3"/>
          </p:nvPr>
        </p:nvSpPr>
        <p:spPr>
          <a:xfrm>
            <a:off x="539715" y="4088175"/>
            <a:ext cx="32056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78"/>
          <p:cNvSpPr txBox="1">
            <a:spLocks noGrp="1"/>
          </p:cNvSpPr>
          <p:nvPr>
            <p:ph type="body" idx="4"/>
          </p:nvPr>
        </p:nvSpPr>
        <p:spPr>
          <a:xfrm>
            <a:off x="539715" y="6371963"/>
            <a:ext cx="3205692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1_내용(헤더)">
  <p:cSld name="4_1_내용(헤더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9"/>
          <p:cNvPicPr preferRelativeResize="0"/>
          <p:nvPr/>
        </p:nvPicPr>
        <p:blipFill rotWithShape="1">
          <a:blip r:embed="rId3">
            <a:alphaModFix/>
          </a:blip>
          <a:srcRect l="49012" t="-42270" b="-1"/>
          <a:stretch/>
        </p:blipFill>
        <p:spPr>
          <a:xfrm>
            <a:off x="10527631" y="6232392"/>
            <a:ext cx="1091079" cy="382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89"/>
          <p:cNvCxnSpPr/>
          <p:nvPr/>
        </p:nvCxnSpPr>
        <p:spPr>
          <a:xfrm>
            <a:off x="543732" y="980623"/>
            <a:ext cx="11082383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" name="Google Shape;72;p89"/>
          <p:cNvCxnSpPr/>
          <p:nvPr/>
        </p:nvCxnSpPr>
        <p:spPr>
          <a:xfrm>
            <a:off x="6096000" y="2409860"/>
            <a:ext cx="0" cy="3455076"/>
          </a:xfrm>
          <a:prstGeom prst="straightConnector1">
            <a:avLst/>
          </a:prstGeom>
          <a:noFill/>
          <a:ln w="12700" cap="rnd" cmpd="sng">
            <a:solidFill>
              <a:srgbClr val="0A23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89"/>
          <p:cNvSpPr txBox="1">
            <a:spLocks noGrp="1"/>
          </p:cNvSpPr>
          <p:nvPr>
            <p:ph type="body" idx="1"/>
          </p:nvPr>
        </p:nvSpPr>
        <p:spPr>
          <a:xfrm>
            <a:off x="543732" y="1286596"/>
            <a:ext cx="529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"/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89"/>
          <p:cNvSpPr txBox="1">
            <a:spLocks noGrp="1"/>
          </p:cNvSpPr>
          <p:nvPr>
            <p:ph type="body" idx="2"/>
          </p:nvPr>
        </p:nvSpPr>
        <p:spPr>
          <a:xfrm>
            <a:off x="6330101" y="1286596"/>
            <a:ext cx="529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"/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89"/>
          <p:cNvSpPr txBox="1">
            <a:spLocks noGrp="1"/>
          </p:cNvSpPr>
          <p:nvPr>
            <p:ph type="body" idx="3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  <a:defRPr sz="2400" b="0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89"/>
          <p:cNvSpPr txBox="1"/>
          <p:nvPr/>
        </p:nvSpPr>
        <p:spPr>
          <a:xfrm>
            <a:off x="3952407" y="6321355"/>
            <a:ext cx="4287186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2023 © MEGAZONE CLOUD CORP. ALL RIGHT RESERVED.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7" name="Google Shape;77;p89"/>
          <p:cNvSpPr txBox="1"/>
          <p:nvPr/>
        </p:nvSpPr>
        <p:spPr>
          <a:xfrm>
            <a:off x="644769" y="6350304"/>
            <a:ext cx="337624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19">
          <p15:clr>
            <a:srgbClr val="FBAE40"/>
          </p15:clr>
        </p15:guide>
        <p15:guide id="4" pos="347">
          <p15:clr>
            <a:srgbClr val="FBAE40"/>
          </p15:clr>
        </p15:guide>
        <p15:guide id="5" orient="horz" pos="397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2_내용(본문_헤더)">
  <p:cSld name="4_2_내용(본문_헤더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0"/>
          <p:cNvPicPr preferRelativeResize="0"/>
          <p:nvPr/>
        </p:nvPicPr>
        <p:blipFill rotWithShape="1">
          <a:blip r:embed="rId3">
            <a:alphaModFix/>
          </a:blip>
          <a:srcRect l="49012" t="-42270" b="-1"/>
          <a:stretch/>
        </p:blipFill>
        <p:spPr>
          <a:xfrm>
            <a:off x="10527631" y="6232392"/>
            <a:ext cx="1091079" cy="382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90"/>
          <p:cNvCxnSpPr/>
          <p:nvPr/>
        </p:nvCxnSpPr>
        <p:spPr>
          <a:xfrm>
            <a:off x="543732" y="980623"/>
            <a:ext cx="11082383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" name="Google Shape;81;p90"/>
          <p:cNvSpPr txBox="1">
            <a:spLocks noGrp="1"/>
          </p:cNvSpPr>
          <p:nvPr>
            <p:ph type="body" idx="1"/>
          </p:nvPr>
        </p:nvSpPr>
        <p:spPr>
          <a:xfrm>
            <a:off x="543732" y="1902410"/>
            <a:ext cx="529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"/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2" name="Google Shape;82;p90"/>
          <p:cNvCxnSpPr/>
          <p:nvPr/>
        </p:nvCxnSpPr>
        <p:spPr>
          <a:xfrm>
            <a:off x="6096000" y="2504450"/>
            <a:ext cx="0" cy="3455076"/>
          </a:xfrm>
          <a:prstGeom prst="straightConnector1">
            <a:avLst/>
          </a:prstGeom>
          <a:noFill/>
          <a:ln w="12700" cap="rnd" cmpd="sng">
            <a:solidFill>
              <a:srgbClr val="0A23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90"/>
          <p:cNvSpPr txBox="1">
            <a:spLocks noGrp="1"/>
          </p:cNvSpPr>
          <p:nvPr>
            <p:ph type="body" idx="2"/>
          </p:nvPr>
        </p:nvSpPr>
        <p:spPr>
          <a:xfrm>
            <a:off x="6326710" y="1902410"/>
            <a:ext cx="529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"/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90"/>
          <p:cNvSpPr txBox="1">
            <a:spLocks noGrp="1"/>
          </p:cNvSpPr>
          <p:nvPr>
            <p:ph type="body" idx="3"/>
          </p:nvPr>
        </p:nvSpPr>
        <p:spPr>
          <a:xfrm>
            <a:off x="467615" y="1125104"/>
            <a:ext cx="11151095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  <a:defRPr sz="140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90"/>
          <p:cNvSpPr txBox="1">
            <a:spLocks noGrp="1"/>
          </p:cNvSpPr>
          <p:nvPr>
            <p:ph type="body" idx="4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  <a:defRPr sz="2400" b="0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90"/>
          <p:cNvSpPr txBox="1"/>
          <p:nvPr/>
        </p:nvSpPr>
        <p:spPr>
          <a:xfrm>
            <a:off x="3952407" y="6321355"/>
            <a:ext cx="4287186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2023 © MEGAZONE CLOUD CORP. ALL RIGHT RESERVED.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7" name="Google Shape;87;p90"/>
          <p:cNvSpPr txBox="1"/>
          <p:nvPr/>
        </p:nvSpPr>
        <p:spPr>
          <a:xfrm>
            <a:off x="644769" y="6350304"/>
            <a:ext cx="337624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fld id="{00000000-1234-1234-1234-123412341234}" type="slidenum"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19">
          <p15:clr>
            <a:srgbClr val="FBAE40"/>
          </p15:clr>
        </p15:guide>
        <p15:guide id="4" pos="347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118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4내용">
  <p:cSld name="4_4내용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91"/>
          <p:cNvPicPr preferRelativeResize="0"/>
          <p:nvPr/>
        </p:nvPicPr>
        <p:blipFill rotWithShape="1">
          <a:blip r:embed="rId3">
            <a:alphaModFix/>
          </a:blip>
          <a:srcRect l="49012" t="-42270" b="-1"/>
          <a:stretch/>
        </p:blipFill>
        <p:spPr>
          <a:xfrm>
            <a:off x="10527631" y="6232392"/>
            <a:ext cx="1091079" cy="382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91"/>
          <p:cNvCxnSpPr/>
          <p:nvPr/>
        </p:nvCxnSpPr>
        <p:spPr>
          <a:xfrm>
            <a:off x="543732" y="980623"/>
            <a:ext cx="11082383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91"/>
          <p:cNvSpPr txBox="1">
            <a:spLocks noGrp="1"/>
          </p:cNvSpPr>
          <p:nvPr>
            <p:ph type="body" idx="1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  <a:defRPr sz="2400" b="0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91"/>
          <p:cNvSpPr txBox="1"/>
          <p:nvPr/>
        </p:nvSpPr>
        <p:spPr>
          <a:xfrm>
            <a:off x="3952407" y="6321355"/>
            <a:ext cx="4287186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2023 © MEGAZONE CLOUD CORP. ALL RIGHT RESERVED.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" name="Google Shape;93;p91"/>
          <p:cNvSpPr txBox="1"/>
          <p:nvPr/>
        </p:nvSpPr>
        <p:spPr>
          <a:xfrm>
            <a:off x="644769" y="6350304"/>
            <a:ext cx="337624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3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배경1">
  <p:cSld name="배경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배경3">
  <p:cSld name="배경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2_제목 및 내용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84"/>
          <p:cNvCxnSpPr/>
          <p:nvPr/>
        </p:nvCxnSpPr>
        <p:spPr>
          <a:xfrm>
            <a:off x="556847" y="972234"/>
            <a:ext cx="110783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84"/>
          <p:cNvSpPr txBox="1">
            <a:spLocks noGrp="1"/>
          </p:cNvSpPr>
          <p:nvPr>
            <p:ph type="body" idx="1"/>
          </p:nvPr>
        </p:nvSpPr>
        <p:spPr>
          <a:xfrm>
            <a:off x="527866" y="441887"/>
            <a:ext cx="111072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  <a:defRPr sz="24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5" name="Google Shape;105;p84"/>
          <p:cNvPicPr preferRelativeResize="0"/>
          <p:nvPr/>
        </p:nvPicPr>
        <p:blipFill rotWithShape="1">
          <a:blip r:embed="rId2">
            <a:alphaModFix/>
          </a:blip>
          <a:srcRect l="51473" t="-33210" b="-1"/>
          <a:stretch/>
        </p:blipFill>
        <p:spPr>
          <a:xfrm>
            <a:off x="10198352" y="6325433"/>
            <a:ext cx="1432473" cy="3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4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2020 © MEGAZONE CLOUD CORP. ALL RIGHT RESERVED.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7" name="Google Shape;107;p84"/>
          <p:cNvSpPr txBox="1"/>
          <p:nvPr/>
        </p:nvSpPr>
        <p:spPr>
          <a:xfrm>
            <a:off x="327296" y="6328723"/>
            <a:ext cx="5801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8" name="Google Shape;108;p84"/>
          <p:cNvSpPr txBox="1">
            <a:spLocks noGrp="1"/>
          </p:cNvSpPr>
          <p:nvPr>
            <p:ph type="body" idx="2"/>
          </p:nvPr>
        </p:nvSpPr>
        <p:spPr>
          <a:xfrm>
            <a:off x="418209" y="1058911"/>
            <a:ext cx="11216946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Medium"/>
              <a:buNone/>
              <a:defRPr sz="1400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pos="285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표지">
  <p:cSld name="1_1표지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4"/>
          <p:cNvSpPr txBox="1">
            <a:spLocks noGrp="1"/>
          </p:cNvSpPr>
          <p:nvPr>
            <p:ph type="body" idx="1"/>
          </p:nvPr>
        </p:nvSpPr>
        <p:spPr>
          <a:xfrm>
            <a:off x="556847" y="2074784"/>
            <a:ext cx="7731685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"/>
              <a:buNone/>
              <a:defRPr sz="4400" b="1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94"/>
          <p:cNvSpPr txBox="1">
            <a:spLocks noGrp="1"/>
          </p:cNvSpPr>
          <p:nvPr>
            <p:ph type="body" idx="2"/>
          </p:nvPr>
        </p:nvSpPr>
        <p:spPr>
          <a:xfrm>
            <a:off x="556847" y="3950987"/>
            <a:ext cx="3945467" cy="38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2" name="Google Shape;112;p94"/>
          <p:cNvPicPr preferRelativeResize="0"/>
          <p:nvPr/>
        </p:nvPicPr>
        <p:blipFill rotWithShape="1">
          <a:blip r:embed="rId3">
            <a:alphaModFix/>
          </a:blip>
          <a:srcRect l="51165" t="3190"/>
          <a:stretch/>
        </p:blipFill>
        <p:spPr>
          <a:xfrm>
            <a:off x="10189244" y="6415457"/>
            <a:ext cx="1441580" cy="272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4"/>
          <p:cNvSpPr txBox="1">
            <a:spLocks noGrp="1"/>
          </p:cNvSpPr>
          <p:nvPr>
            <p:ph type="body" idx="3"/>
          </p:nvPr>
        </p:nvSpPr>
        <p:spPr>
          <a:xfrm>
            <a:off x="556847" y="6281332"/>
            <a:ext cx="3945467" cy="38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94"/>
          <p:cNvSpPr txBox="1">
            <a:spLocks noGrp="1"/>
          </p:cNvSpPr>
          <p:nvPr>
            <p:ph type="body" idx="4"/>
          </p:nvPr>
        </p:nvSpPr>
        <p:spPr>
          <a:xfrm>
            <a:off x="556847" y="3429001"/>
            <a:ext cx="3945467" cy="38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4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Copyright 2020 © MEGAZONE CLOUD CORP. ALL RIGHT RESERVED.</a:t>
            </a:r>
            <a:endParaRPr sz="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420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표지_부제목">
  <p:cSld name="1_2표지_부제목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5"/>
          <p:cNvSpPr txBox="1">
            <a:spLocks noGrp="1"/>
          </p:cNvSpPr>
          <p:nvPr>
            <p:ph type="body" idx="1"/>
          </p:nvPr>
        </p:nvSpPr>
        <p:spPr>
          <a:xfrm>
            <a:off x="556847" y="1890118"/>
            <a:ext cx="7731685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"/>
              <a:buNone/>
              <a:defRPr sz="4400" b="1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95"/>
          <p:cNvSpPr txBox="1">
            <a:spLocks noGrp="1"/>
          </p:cNvSpPr>
          <p:nvPr>
            <p:ph type="body" idx="2"/>
          </p:nvPr>
        </p:nvSpPr>
        <p:spPr>
          <a:xfrm>
            <a:off x="556848" y="3244334"/>
            <a:ext cx="6094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Medium"/>
              <a:buNone/>
              <a:defRPr sz="2400" b="0" i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95"/>
          <p:cNvSpPr txBox="1">
            <a:spLocks noGrp="1"/>
          </p:cNvSpPr>
          <p:nvPr>
            <p:ph type="body" idx="3"/>
          </p:nvPr>
        </p:nvSpPr>
        <p:spPr>
          <a:xfrm>
            <a:off x="556847" y="4166779"/>
            <a:ext cx="3945467" cy="38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0" name="Google Shape;120;p95"/>
          <p:cNvPicPr preferRelativeResize="0"/>
          <p:nvPr/>
        </p:nvPicPr>
        <p:blipFill rotWithShape="1">
          <a:blip r:embed="rId3">
            <a:alphaModFix/>
          </a:blip>
          <a:srcRect l="51165" t="3190"/>
          <a:stretch/>
        </p:blipFill>
        <p:spPr>
          <a:xfrm>
            <a:off x="10189244" y="6415457"/>
            <a:ext cx="1441580" cy="27283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95"/>
          <p:cNvSpPr txBox="1">
            <a:spLocks noGrp="1"/>
          </p:cNvSpPr>
          <p:nvPr>
            <p:ph type="body" idx="4"/>
          </p:nvPr>
        </p:nvSpPr>
        <p:spPr>
          <a:xfrm>
            <a:off x="244846" y="6239727"/>
            <a:ext cx="3945467" cy="38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95"/>
          <p:cNvSpPr txBox="1">
            <a:spLocks noGrp="1"/>
          </p:cNvSpPr>
          <p:nvPr>
            <p:ph type="body" idx="5"/>
          </p:nvPr>
        </p:nvSpPr>
        <p:spPr>
          <a:xfrm>
            <a:off x="556847" y="3613667"/>
            <a:ext cx="3945467" cy="38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95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Copyright 2020 © MEGAZONE CLOUD CORP. ALL RIGHT RESERVED.</a:t>
            </a:r>
            <a:endParaRPr sz="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_표지">
  <p:cSld name="1_3_표지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6"/>
          <p:cNvSpPr txBox="1">
            <a:spLocks noGrp="1"/>
          </p:cNvSpPr>
          <p:nvPr>
            <p:ph type="body" idx="1"/>
          </p:nvPr>
        </p:nvSpPr>
        <p:spPr>
          <a:xfrm>
            <a:off x="408209" y="2556388"/>
            <a:ext cx="7283458" cy="68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96"/>
          <p:cNvSpPr txBox="1">
            <a:spLocks noGrp="1"/>
          </p:cNvSpPr>
          <p:nvPr>
            <p:ph type="body" idx="2"/>
          </p:nvPr>
        </p:nvSpPr>
        <p:spPr>
          <a:xfrm>
            <a:off x="408211" y="3252163"/>
            <a:ext cx="7283458" cy="46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96"/>
          <p:cNvSpPr txBox="1">
            <a:spLocks noGrp="1"/>
          </p:cNvSpPr>
          <p:nvPr>
            <p:ph type="body" idx="3"/>
          </p:nvPr>
        </p:nvSpPr>
        <p:spPr>
          <a:xfrm>
            <a:off x="418830" y="3976358"/>
            <a:ext cx="7283458" cy="31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8" name="Google Shape;128;p96"/>
          <p:cNvPicPr preferRelativeResize="0"/>
          <p:nvPr/>
        </p:nvPicPr>
        <p:blipFill rotWithShape="1">
          <a:blip r:embed="rId3">
            <a:alphaModFix/>
          </a:blip>
          <a:srcRect l="51165" t="3190"/>
          <a:stretch/>
        </p:blipFill>
        <p:spPr>
          <a:xfrm>
            <a:off x="10189244" y="6415457"/>
            <a:ext cx="1441580" cy="2728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6"/>
          <p:cNvSpPr txBox="1">
            <a:spLocks noGrp="1"/>
          </p:cNvSpPr>
          <p:nvPr>
            <p:ph type="body" idx="4"/>
          </p:nvPr>
        </p:nvSpPr>
        <p:spPr>
          <a:xfrm>
            <a:off x="244846" y="6239727"/>
            <a:ext cx="3945467" cy="38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96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Copyright 2020 © MEGAZONE CLOUD CORP. ALL RIGHT RESERVED.</a:t>
            </a:r>
            <a:endParaRPr sz="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챕터">
  <p:cSld name="2_챕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7"/>
          <p:cNvSpPr txBox="1">
            <a:spLocks noGrp="1"/>
          </p:cNvSpPr>
          <p:nvPr>
            <p:ph type="body" idx="1"/>
          </p:nvPr>
        </p:nvSpPr>
        <p:spPr>
          <a:xfrm>
            <a:off x="556848" y="3182778"/>
            <a:ext cx="60947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Noto Sans"/>
              <a:buNone/>
              <a:defRPr sz="3400" b="1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목차">
  <p:cSld name="3_목차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79"/>
          <p:cNvCxnSpPr/>
          <p:nvPr/>
        </p:nvCxnSpPr>
        <p:spPr>
          <a:xfrm>
            <a:off x="3199159" y="2100718"/>
            <a:ext cx="0" cy="27000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79"/>
          <p:cNvSpPr txBox="1">
            <a:spLocks noGrp="1"/>
          </p:cNvSpPr>
          <p:nvPr>
            <p:ph type="body" idx="1"/>
          </p:nvPr>
        </p:nvSpPr>
        <p:spPr>
          <a:xfrm>
            <a:off x="3660600" y="2044005"/>
            <a:ext cx="3420822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79"/>
          <p:cNvSpPr txBox="1">
            <a:spLocks noGrp="1"/>
          </p:cNvSpPr>
          <p:nvPr>
            <p:ph type="body" idx="2"/>
          </p:nvPr>
        </p:nvSpPr>
        <p:spPr>
          <a:xfrm>
            <a:off x="593473" y="3239086"/>
            <a:ext cx="1667946" cy="42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목차">
  <p:cSld name="6_목차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8"/>
          <p:cNvSpPr txBox="1">
            <a:spLocks noGrp="1"/>
          </p:cNvSpPr>
          <p:nvPr>
            <p:ph type="body" idx="1"/>
          </p:nvPr>
        </p:nvSpPr>
        <p:spPr>
          <a:xfrm>
            <a:off x="437060" y="2180063"/>
            <a:ext cx="4210242" cy="271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98"/>
          <p:cNvSpPr txBox="1">
            <a:spLocks noGrp="1"/>
          </p:cNvSpPr>
          <p:nvPr>
            <p:ph type="body" idx="2"/>
          </p:nvPr>
        </p:nvSpPr>
        <p:spPr>
          <a:xfrm>
            <a:off x="437059" y="1634162"/>
            <a:ext cx="2515502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목차">
  <p:cSld name="3_목차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9"/>
          <p:cNvSpPr txBox="1">
            <a:spLocks noGrp="1"/>
          </p:cNvSpPr>
          <p:nvPr>
            <p:ph type="body" idx="1"/>
          </p:nvPr>
        </p:nvSpPr>
        <p:spPr>
          <a:xfrm>
            <a:off x="437060" y="2180063"/>
            <a:ext cx="4210242" cy="271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99"/>
          <p:cNvSpPr txBox="1"/>
          <p:nvPr/>
        </p:nvSpPr>
        <p:spPr>
          <a:xfrm>
            <a:off x="437060" y="1586687"/>
            <a:ext cx="25022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Contents</a:t>
            </a:r>
            <a:endParaRPr sz="2400"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목차">
  <p:cSld name="4_목차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0"/>
          <p:cNvSpPr txBox="1">
            <a:spLocks noGrp="1"/>
          </p:cNvSpPr>
          <p:nvPr>
            <p:ph type="body" idx="1"/>
          </p:nvPr>
        </p:nvSpPr>
        <p:spPr>
          <a:xfrm>
            <a:off x="437060" y="2180063"/>
            <a:ext cx="4210242" cy="271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00"/>
          <p:cNvSpPr txBox="1"/>
          <p:nvPr/>
        </p:nvSpPr>
        <p:spPr>
          <a:xfrm>
            <a:off x="437060" y="1586687"/>
            <a:ext cx="25022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Summary</a:t>
            </a:r>
            <a:endParaRPr sz="2400"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목차">
  <p:cSld name="5_목차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1"/>
          <p:cNvSpPr txBox="1">
            <a:spLocks noGrp="1"/>
          </p:cNvSpPr>
          <p:nvPr>
            <p:ph type="body" idx="1"/>
          </p:nvPr>
        </p:nvSpPr>
        <p:spPr>
          <a:xfrm>
            <a:off x="437060" y="2180063"/>
            <a:ext cx="4210242" cy="271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01"/>
          <p:cNvSpPr txBox="1"/>
          <p:nvPr/>
        </p:nvSpPr>
        <p:spPr>
          <a:xfrm>
            <a:off x="437060" y="1586687"/>
            <a:ext cx="25022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Index</a:t>
            </a:r>
            <a:endParaRPr sz="2400"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102"/>
          <p:cNvCxnSpPr/>
          <p:nvPr/>
        </p:nvCxnSpPr>
        <p:spPr>
          <a:xfrm>
            <a:off x="556847" y="972234"/>
            <a:ext cx="110783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102"/>
          <p:cNvSpPr txBox="1">
            <a:spLocks noGrp="1"/>
          </p:cNvSpPr>
          <p:nvPr>
            <p:ph type="body" idx="1"/>
          </p:nvPr>
        </p:nvSpPr>
        <p:spPr>
          <a:xfrm>
            <a:off x="527867" y="441887"/>
            <a:ext cx="111162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  <a:defRPr sz="24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8" name="Google Shape;148;p102"/>
          <p:cNvCxnSpPr/>
          <p:nvPr/>
        </p:nvCxnSpPr>
        <p:spPr>
          <a:xfrm>
            <a:off x="6089403" y="2178633"/>
            <a:ext cx="0" cy="3474682"/>
          </a:xfrm>
          <a:prstGeom prst="straightConnector1">
            <a:avLst/>
          </a:prstGeom>
          <a:noFill/>
          <a:ln w="12700" cap="rnd" cmpd="sng">
            <a:solidFill>
              <a:srgbClr val="0A23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02"/>
          <p:cNvSpPr txBox="1">
            <a:spLocks noGrp="1"/>
          </p:cNvSpPr>
          <p:nvPr>
            <p:ph type="body" idx="2"/>
          </p:nvPr>
        </p:nvSpPr>
        <p:spPr>
          <a:xfrm>
            <a:off x="556847" y="1201150"/>
            <a:ext cx="5267569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Medium"/>
              <a:buNone/>
              <a:defRPr sz="16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02"/>
          <p:cNvSpPr txBox="1">
            <a:spLocks noGrp="1"/>
          </p:cNvSpPr>
          <p:nvPr>
            <p:ph type="body" idx="3"/>
          </p:nvPr>
        </p:nvSpPr>
        <p:spPr>
          <a:xfrm>
            <a:off x="6367586" y="1201150"/>
            <a:ext cx="5276537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Medium"/>
              <a:buNone/>
              <a:defRPr sz="16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1" name="Google Shape;151;p102"/>
          <p:cNvPicPr preferRelativeResize="0"/>
          <p:nvPr/>
        </p:nvPicPr>
        <p:blipFill rotWithShape="1">
          <a:blip r:embed="rId2">
            <a:alphaModFix/>
          </a:blip>
          <a:srcRect l="51473" t="-33210" b="-1"/>
          <a:stretch/>
        </p:blipFill>
        <p:spPr>
          <a:xfrm>
            <a:off x="10198352" y="6325433"/>
            <a:ext cx="1432473" cy="3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2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2020 © MEGAZONE CLOUD CORP. ALL RIGHT RESERVED.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" name="Google Shape;153;p102"/>
          <p:cNvSpPr txBox="1"/>
          <p:nvPr/>
        </p:nvSpPr>
        <p:spPr>
          <a:xfrm>
            <a:off x="327296" y="6328723"/>
            <a:ext cx="5801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pos="285">
          <p15:clr>
            <a:srgbClr val="FBAE40"/>
          </p15:clr>
        </p15:guide>
        <p15:guide id="5" orient="horz" pos="397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2_제목 및 내용 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103"/>
          <p:cNvCxnSpPr/>
          <p:nvPr/>
        </p:nvCxnSpPr>
        <p:spPr>
          <a:xfrm>
            <a:off x="556847" y="972234"/>
            <a:ext cx="110783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03"/>
          <p:cNvSpPr txBox="1">
            <a:spLocks noGrp="1"/>
          </p:cNvSpPr>
          <p:nvPr>
            <p:ph type="body" idx="1"/>
          </p:nvPr>
        </p:nvSpPr>
        <p:spPr>
          <a:xfrm>
            <a:off x="527867" y="441887"/>
            <a:ext cx="111162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  <a:defRPr sz="24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03"/>
          <p:cNvSpPr txBox="1">
            <a:spLocks noGrp="1"/>
          </p:cNvSpPr>
          <p:nvPr>
            <p:ph type="body" idx="2"/>
          </p:nvPr>
        </p:nvSpPr>
        <p:spPr>
          <a:xfrm>
            <a:off x="556847" y="1201150"/>
            <a:ext cx="5267569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Medium"/>
              <a:buNone/>
              <a:defRPr sz="16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03"/>
          <p:cNvSpPr txBox="1">
            <a:spLocks noGrp="1"/>
          </p:cNvSpPr>
          <p:nvPr>
            <p:ph type="body" idx="3"/>
          </p:nvPr>
        </p:nvSpPr>
        <p:spPr>
          <a:xfrm>
            <a:off x="6367586" y="1201150"/>
            <a:ext cx="5276537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Medium"/>
              <a:buNone/>
              <a:defRPr sz="16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9" name="Google Shape;159;p103"/>
          <p:cNvPicPr preferRelativeResize="0"/>
          <p:nvPr/>
        </p:nvPicPr>
        <p:blipFill rotWithShape="1">
          <a:blip r:embed="rId2">
            <a:alphaModFix/>
          </a:blip>
          <a:srcRect l="51473" t="-33210" b="-1"/>
          <a:stretch/>
        </p:blipFill>
        <p:spPr>
          <a:xfrm>
            <a:off x="10198352" y="6325433"/>
            <a:ext cx="1432473" cy="3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03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2020 © MEGAZONE CLOUD CORP. ALL RIGHT RESERVED.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1" name="Google Shape;161;p103"/>
          <p:cNvSpPr txBox="1"/>
          <p:nvPr/>
        </p:nvSpPr>
        <p:spPr>
          <a:xfrm>
            <a:off x="327296" y="6328723"/>
            <a:ext cx="5801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pos="285">
          <p15:clr>
            <a:srgbClr val="FBAE40"/>
          </p15:clr>
        </p15:guide>
        <p15:guide id="5" orient="horz" pos="397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2_제목 및 내용 3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104"/>
          <p:cNvCxnSpPr/>
          <p:nvPr/>
        </p:nvCxnSpPr>
        <p:spPr>
          <a:xfrm>
            <a:off x="556847" y="972234"/>
            <a:ext cx="110783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4" name="Google Shape;164;p104"/>
          <p:cNvPicPr preferRelativeResize="0"/>
          <p:nvPr/>
        </p:nvPicPr>
        <p:blipFill rotWithShape="1">
          <a:blip r:embed="rId2">
            <a:alphaModFix/>
          </a:blip>
          <a:srcRect l="51473" t="-33210" b="-1"/>
          <a:stretch/>
        </p:blipFill>
        <p:spPr>
          <a:xfrm>
            <a:off x="10198352" y="6325433"/>
            <a:ext cx="1432473" cy="375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04"/>
          <p:cNvCxnSpPr/>
          <p:nvPr/>
        </p:nvCxnSpPr>
        <p:spPr>
          <a:xfrm>
            <a:off x="6100020" y="2480334"/>
            <a:ext cx="0" cy="3474682"/>
          </a:xfrm>
          <a:prstGeom prst="straightConnector1">
            <a:avLst/>
          </a:prstGeom>
          <a:noFill/>
          <a:ln w="12700" cap="rnd" cmpd="sng">
            <a:solidFill>
              <a:srgbClr val="0A23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104"/>
          <p:cNvSpPr txBox="1">
            <a:spLocks noGrp="1"/>
          </p:cNvSpPr>
          <p:nvPr>
            <p:ph type="body" idx="1"/>
          </p:nvPr>
        </p:nvSpPr>
        <p:spPr>
          <a:xfrm>
            <a:off x="418209" y="1058911"/>
            <a:ext cx="11216946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Medium"/>
              <a:buNone/>
              <a:defRPr sz="1400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04"/>
          <p:cNvSpPr txBox="1">
            <a:spLocks noGrp="1"/>
          </p:cNvSpPr>
          <p:nvPr>
            <p:ph type="body" idx="2"/>
          </p:nvPr>
        </p:nvSpPr>
        <p:spPr>
          <a:xfrm>
            <a:off x="527866" y="441887"/>
            <a:ext cx="111029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  <a:defRPr sz="24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04"/>
          <p:cNvSpPr txBox="1">
            <a:spLocks noGrp="1"/>
          </p:cNvSpPr>
          <p:nvPr>
            <p:ph type="body" idx="3"/>
          </p:nvPr>
        </p:nvSpPr>
        <p:spPr>
          <a:xfrm>
            <a:off x="527867" y="1881188"/>
            <a:ext cx="5316416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Medium"/>
              <a:buNone/>
              <a:defRPr sz="16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04"/>
          <p:cNvSpPr txBox="1">
            <a:spLocks noGrp="1"/>
          </p:cNvSpPr>
          <p:nvPr>
            <p:ph type="body" idx="4"/>
          </p:nvPr>
        </p:nvSpPr>
        <p:spPr>
          <a:xfrm>
            <a:off x="6347718" y="1881188"/>
            <a:ext cx="5316416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Medium"/>
              <a:buNone/>
              <a:defRPr sz="16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04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2020 © MEGAZONE CLOUD CORP. ALL RIGHT RESERVED.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1" name="Google Shape;171;p104"/>
          <p:cNvSpPr txBox="1"/>
          <p:nvPr/>
        </p:nvSpPr>
        <p:spPr>
          <a:xfrm>
            <a:off x="327296" y="6328723"/>
            <a:ext cx="5801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1185">
          <p15:clr>
            <a:srgbClr val="FBAE40"/>
          </p15:clr>
        </p15:guide>
        <p15:guide id="4" pos="5955">
          <p15:clr>
            <a:srgbClr val="FBAE40"/>
          </p15:clr>
        </p15:guide>
        <p15:guide id="5" pos="285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2_제목 및 내용 4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105"/>
          <p:cNvCxnSpPr/>
          <p:nvPr/>
        </p:nvCxnSpPr>
        <p:spPr>
          <a:xfrm>
            <a:off x="556847" y="972234"/>
            <a:ext cx="110783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4" name="Google Shape;174;p105"/>
          <p:cNvPicPr preferRelativeResize="0"/>
          <p:nvPr/>
        </p:nvPicPr>
        <p:blipFill rotWithShape="1">
          <a:blip r:embed="rId2">
            <a:alphaModFix/>
          </a:blip>
          <a:srcRect l="51473" t="-33210" b="-1"/>
          <a:stretch/>
        </p:blipFill>
        <p:spPr>
          <a:xfrm>
            <a:off x="10198352" y="6325433"/>
            <a:ext cx="1432473" cy="3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5"/>
          <p:cNvSpPr txBox="1">
            <a:spLocks noGrp="1"/>
          </p:cNvSpPr>
          <p:nvPr>
            <p:ph type="body" idx="1"/>
          </p:nvPr>
        </p:nvSpPr>
        <p:spPr>
          <a:xfrm>
            <a:off x="418209" y="1058911"/>
            <a:ext cx="11216946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Medium"/>
              <a:buNone/>
              <a:defRPr sz="1400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05"/>
          <p:cNvSpPr txBox="1">
            <a:spLocks noGrp="1"/>
          </p:cNvSpPr>
          <p:nvPr>
            <p:ph type="body" idx="2"/>
          </p:nvPr>
        </p:nvSpPr>
        <p:spPr>
          <a:xfrm>
            <a:off x="527866" y="441887"/>
            <a:ext cx="111029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  <a:defRPr sz="24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05"/>
          <p:cNvSpPr txBox="1">
            <a:spLocks noGrp="1"/>
          </p:cNvSpPr>
          <p:nvPr>
            <p:ph type="body" idx="3"/>
          </p:nvPr>
        </p:nvSpPr>
        <p:spPr>
          <a:xfrm>
            <a:off x="527867" y="1881188"/>
            <a:ext cx="5316416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Medium"/>
              <a:buNone/>
              <a:defRPr sz="16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105"/>
          <p:cNvSpPr txBox="1">
            <a:spLocks noGrp="1"/>
          </p:cNvSpPr>
          <p:nvPr>
            <p:ph type="body" idx="4"/>
          </p:nvPr>
        </p:nvSpPr>
        <p:spPr>
          <a:xfrm>
            <a:off x="6347718" y="1881188"/>
            <a:ext cx="5316416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Medium"/>
              <a:buNone/>
              <a:defRPr sz="16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105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2020 © MEGAZONE CLOUD CORP. ALL RIGHT RESERVED.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0" name="Google Shape;180;p105"/>
          <p:cNvSpPr txBox="1"/>
          <p:nvPr/>
        </p:nvSpPr>
        <p:spPr>
          <a:xfrm>
            <a:off x="327296" y="6328723"/>
            <a:ext cx="5801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1185">
          <p15:clr>
            <a:srgbClr val="FBAE40"/>
          </p15:clr>
        </p15:guide>
        <p15:guide id="4" pos="5955">
          <p15:clr>
            <a:srgbClr val="FBAE40"/>
          </p15:clr>
        </p15:guide>
        <p15:guide id="5" pos="285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2_제목 및 내용 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106"/>
          <p:cNvCxnSpPr/>
          <p:nvPr/>
        </p:nvCxnSpPr>
        <p:spPr>
          <a:xfrm>
            <a:off x="556847" y="972234"/>
            <a:ext cx="110783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" name="Google Shape;183;p106"/>
          <p:cNvSpPr txBox="1">
            <a:spLocks noGrp="1"/>
          </p:cNvSpPr>
          <p:nvPr>
            <p:ph type="body" idx="1"/>
          </p:nvPr>
        </p:nvSpPr>
        <p:spPr>
          <a:xfrm>
            <a:off x="527866" y="441887"/>
            <a:ext cx="111072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  <a:defRPr sz="24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4" name="Google Shape;184;p106"/>
          <p:cNvPicPr preferRelativeResize="0"/>
          <p:nvPr/>
        </p:nvPicPr>
        <p:blipFill rotWithShape="1">
          <a:blip r:embed="rId2">
            <a:alphaModFix/>
          </a:blip>
          <a:srcRect l="51473" t="-33210" b="-1"/>
          <a:stretch/>
        </p:blipFill>
        <p:spPr>
          <a:xfrm>
            <a:off x="10198352" y="6325433"/>
            <a:ext cx="1432473" cy="3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06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2020 © MEGAZONE CLOUD CORP. ALL RIGHT RESERVED.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6" name="Google Shape;186;p106"/>
          <p:cNvSpPr txBox="1"/>
          <p:nvPr/>
        </p:nvSpPr>
        <p:spPr>
          <a:xfrm>
            <a:off x="327296" y="6328723"/>
            <a:ext cx="5801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5955">
          <p15:clr>
            <a:srgbClr val="FBAE40"/>
          </p15:clr>
        </p15:guide>
        <p15:guide id="5" pos="28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2_제목 및 내용 6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107"/>
          <p:cNvCxnSpPr/>
          <p:nvPr/>
        </p:nvCxnSpPr>
        <p:spPr>
          <a:xfrm>
            <a:off x="556847" y="972234"/>
            <a:ext cx="110783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7"/>
          <p:cNvPicPr preferRelativeResize="0"/>
          <p:nvPr/>
        </p:nvPicPr>
        <p:blipFill rotWithShape="1">
          <a:blip r:embed="rId2">
            <a:alphaModFix/>
          </a:blip>
          <a:srcRect l="51473" t="-33210" b="-1"/>
          <a:stretch/>
        </p:blipFill>
        <p:spPr>
          <a:xfrm>
            <a:off x="10198352" y="6325433"/>
            <a:ext cx="1432473" cy="3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7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2020 © MEGAZONE CLOUD CORP. ALL RIGHT RESERVED.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1" name="Google Shape;191;p107"/>
          <p:cNvSpPr txBox="1"/>
          <p:nvPr/>
        </p:nvSpPr>
        <p:spPr>
          <a:xfrm>
            <a:off x="327296" y="6328723"/>
            <a:ext cx="5801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2" name="Google Shape;192;p107"/>
          <p:cNvSpPr/>
          <p:nvPr/>
        </p:nvSpPr>
        <p:spPr>
          <a:xfrm>
            <a:off x="1685365" y="1623599"/>
            <a:ext cx="888554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Any Questions?</a:t>
            </a:r>
            <a:endParaRPr/>
          </a:p>
        </p:txBody>
      </p:sp>
      <p:sp>
        <p:nvSpPr>
          <p:cNvPr id="193" name="Google Shape;193;p107"/>
          <p:cNvSpPr txBox="1"/>
          <p:nvPr/>
        </p:nvSpPr>
        <p:spPr>
          <a:xfrm>
            <a:off x="556847" y="377254"/>
            <a:ext cx="37747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Q &amp; A</a:t>
            </a:r>
            <a:endParaRPr sz="2400" b="1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5955">
          <p15:clr>
            <a:srgbClr val="FBAE40"/>
          </p15:clr>
        </p15:guide>
        <p15:guide id="5" pos="28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챕터">
  <p:cSld name="2_챕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0"/>
          <p:cNvSpPr txBox="1">
            <a:spLocks noGrp="1"/>
          </p:cNvSpPr>
          <p:nvPr>
            <p:ph type="body" idx="1"/>
          </p:nvPr>
        </p:nvSpPr>
        <p:spPr>
          <a:xfrm>
            <a:off x="160421" y="3207401"/>
            <a:ext cx="11871158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Noto Sans"/>
              <a:buNone/>
              <a:defRPr sz="3400" b="1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엔딩">
  <p:cSld name="5_엔딩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08"/>
          <p:cNvPicPr preferRelativeResize="0"/>
          <p:nvPr/>
        </p:nvPicPr>
        <p:blipFill rotWithShape="1">
          <a:blip r:embed="rId3">
            <a:alphaModFix/>
          </a:blip>
          <a:srcRect l="51866" t="1" b="-18407"/>
          <a:stretch/>
        </p:blipFill>
        <p:spPr>
          <a:xfrm>
            <a:off x="10209954" y="6406464"/>
            <a:ext cx="1420870" cy="33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08"/>
          <p:cNvSpPr txBox="1"/>
          <p:nvPr/>
        </p:nvSpPr>
        <p:spPr>
          <a:xfrm>
            <a:off x="526430" y="3090446"/>
            <a:ext cx="253575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Thank you</a:t>
            </a:r>
            <a:endParaRPr sz="4400" b="1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7" name="Google Shape;197;p108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Copyright 2020 © MEGAZONE CLOUD CORP. ALL RIGHT RESERVED.</a:t>
            </a:r>
            <a:endParaRPr sz="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배경1">
  <p:cSld name="배경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배경2">
  <p:cSld name="배경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55">
          <p15:clr>
            <a:srgbClr val="FBAE40"/>
          </p15:clr>
        </p15:guide>
        <p15:guide id="4" orient="horz" pos="42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2_제목 및 내용 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81"/>
          <p:cNvCxnSpPr/>
          <p:nvPr/>
        </p:nvCxnSpPr>
        <p:spPr>
          <a:xfrm>
            <a:off x="556847" y="972234"/>
            <a:ext cx="110783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p81"/>
          <p:cNvSpPr txBox="1">
            <a:spLocks noGrp="1"/>
          </p:cNvSpPr>
          <p:nvPr>
            <p:ph type="body" idx="1"/>
          </p:nvPr>
        </p:nvSpPr>
        <p:spPr>
          <a:xfrm>
            <a:off x="527866" y="441887"/>
            <a:ext cx="111072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  <a:defRPr sz="2400" b="0" i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" name="Google Shape;31;p81"/>
          <p:cNvPicPr preferRelativeResize="0"/>
          <p:nvPr/>
        </p:nvPicPr>
        <p:blipFill rotWithShape="1">
          <a:blip r:embed="rId2">
            <a:alphaModFix/>
          </a:blip>
          <a:srcRect l="51473" t="-33210" b="-1"/>
          <a:stretch/>
        </p:blipFill>
        <p:spPr>
          <a:xfrm>
            <a:off x="10198352" y="6325433"/>
            <a:ext cx="1432473" cy="3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1"/>
          <p:cNvSpPr txBox="1"/>
          <p:nvPr/>
        </p:nvSpPr>
        <p:spPr>
          <a:xfrm>
            <a:off x="3457732" y="6406463"/>
            <a:ext cx="5276537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2022 © MEGAZONE CLOUD CORP. ALL RIGHT RESERVED.</a:t>
            </a:r>
            <a:endParaRPr sz="800" b="0" i="0" u="none" strike="noStrike" cap="non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" name="Google Shape;33;p81"/>
          <p:cNvSpPr txBox="1"/>
          <p:nvPr/>
        </p:nvSpPr>
        <p:spPr>
          <a:xfrm>
            <a:off x="327296" y="6328723"/>
            <a:ext cx="5801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5955">
          <p15:clr>
            <a:srgbClr val="FBAE40"/>
          </p15:clr>
        </p15:guide>
        <p15:guide id="5" pos="28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3_내용(본문)">
  <p:cSld name="4_3_내용(본문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2"/>
          <p:cNvPicPr preferRelativeResize="0"/>
          <p:nvPr/>
        </p:nvPicPr>
        <p:blipFill rotWithShape="1">
          <a:blip r:embed="rId3">
            <a:alphaModFix/>
          </a:blip>
          <a:srcRect l="49012" t="-42270" b="-1"/>
          <a:stretch/>
        </p:blipFill>
        <p:spPr>
          <a:xfrm>
            <a:off x="10527631" y="6407078"/>
            <a:ext cx="1091079" cy="382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82"/>
          <p:cNvCxnSpPr/>
          <p:nvPr/>
        </p:nvCxnSpPr>
        <p:spPr>
          <a:xfrm>
            <a:off x="543732" y="980623"/>
            <a:ext cx="11082383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82"/>
          <p:cNvSpPr txBox="1">
            <a:spLocks noGrp="1"/>
          </p:cNvSpPr>
          <p:nvPr>
            <p:ph type="body" idx="1"/>
          </p:nvPr>
        </p:nvSpPr>
        <p:spPr>
          <a:xfrm>
            <a:off x="467614" y="1125104"/>
            <a:ext cx="111600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82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  <a:defRPr sz="2400" b="0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2"/>
          <p:cNvSpPr txBox="1"/>
          <p:nvPr/>
        </p:nvSpPr>
        <p:spPr>
          <a:xfrm>
            <a:off x="3952407" y="6517028"/>
            <a:ext cx="4287186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Copyright 2023 © MEGAZONE CLOUD CORP. ALL RIGHT RESERVED.</a:t>
            </a:r>
            <a:endParaRPr sz="800" b="0" i="0" u="none" strike="noStrike" cap="non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" name="Google Shape;40;p82"/>
          <p:cNvSpPr txBox="1"/>
          <p:nvPr/>
        </p:nvSpPr>
        <p:spPr>
          <a:xfrm>
            <a:off x="644769" y="6424735"/>
            <a:ext cx="337624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pos="34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">
  <p:cSld name="3_제목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5"/>
          <p:cNvSpPr txBox="1">
            <a:spLocks noGrp="1"/>
          </p:cNvSpPr>
          <p:nvPr>
            <p:ph type="sldNum" idx="12"/>
          </p:nvPr>
        </p:nvSpPr>
        <p:spPr>
          <a:xfrm>
            <a:off x="4734465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 </a:t>
            </a:r>
            <a:fld id="{00000000-1234-1234-1234-123412341234}" type="slidenum">
              <a:rPr lang="ko-KR"/>
              <a:t>‹#›</a:t>
            </a:fld>
            <a:r>
              <a:rPr lang="ko-KR"/>
              <a:t> -</a:t>
            </a:r>
            <a:endParaRPr/>
          </a:p>
        </p:txBody>
      </p:sp>
      <p:cxnSp>
        <p:nvCxnSpPr>
          <p:cNvPr id="43" name="Google Shape;43;p85"/>
          <p:cNvCxnSpPr/>
          <p:nvPr/>
        </p:nvCxnSpPr>
        <p:spPr>
          <a:xfrm>
            <a:off x="336062" y="6356353"/>
            <a:ext cx="11519877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" name="Google Shape;44;p85"/>
          <p:cNvPicPr preferRelativeResize="0"/>
          <p:nvPr/>
        </p:nvPicPr>
        <p:blipFill rotWithShape="1">
          <a:blip r:embed="rId2">
            <a:alphaModFix/>
          </a:blip>
          <a:srcRect l="49012" t="-42270" b="-1"/>
          <a:stretch/>
        </p:blipFill>
        <p:spPr>
          <a:xfrm>
            <a:off x="10391265" y="6284154"/>
            <a:ext cx="1454772" cy="38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85"/>
          <p:cNvCxnSpPr/>
          <p:nvPr/>
        </p:nvCxnSpPr>
        <p:spPr>
          <a:xfrm>
            <a:off x="336062" y="703175"/>
            <a:ext cx="1151987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85"/>
          <p:cNvSpPr txBox="1">
            <a:spLocks noGrp="1"/>
          </p:cNvSpPr>
          <p:nvPr>
            <p:ph type="title"/>
          </p:nvPr>
        </p:nvSpPr>
        <p:spPr>
          <a:xfrm>
            <a:off x="357295" y="136523"/>
            <a:ext cx="9569717" cy="56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85"/>
          <p:cNvCxnSpPr/>
          <p:nvPr/>
        </p:nvCxnSpPr>
        <p:spPr>
          <a:xfrm>
            <a:off x="336062" y="6356353"/>
            <a:ext cx="11519877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" name="Google Shape;48;p85"/>
          <p:cNvPicPr preferRelativeResize="0"/>
          <p:nvPr/>
        </p:nvPicPr>
        <p:blipFill rotWithShape="1">
          <a:blip r:embed="rId2">
            <a:alphaModFix/>
          </a:blip>
          <a:srcRect l="49012" t="-42270" b="-1"/>
          <a:stretch/>
        </p:blipFill>
        <p:spPr>
          <a:xfrm>
            <a:off x="10391265" y="6284154"/>
            <a:ext cx="1454772" cy="38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85"/>
          <p:cNvCxnSpPr/>
          <p:nvPr/>
        </p:nvCxnSpPr>
        <p:spPr>
          <a:xfrm>
            <a:off x="336062" y="703175"/>
            <a:ext cx="1151987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60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엔딩">
  <p:cSld name="5_엔딩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"/>
          <p:cNvSpPr txBox="1"/>
          <p:nvPr/>
        </p:nvSpPr>
        <p:spPr>
          <a:xfrm>
            <a:off x="387424" y="3044280"/>
            <a:ext cx="114171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감사합니다.</a:t>
            </a:r>
            <a:endParaRPr sz="4400"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2" name="Google Shape;52;p86"/>
          <p:cNvPicPr preferRelativeResize="0"/>
          <p:nvPr/>
        </p:nvPicPr>
        <p:blipFill rotWithShape="1">
          <a:blip r:embed="rId3">
            <a:alphaModFix/>
          </a:blip>
          <a:srcRect l="50267" t="-13384"/>
          <a:stretch/>
        </p:blipFill>
        <p:spPr>
          <a:xfrm>
            <a:off x="10587789" y="6321355"/>
            <a:ext cx="1029536" cy="2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6"/>
          <p:cNvSpPr txBox="1"/>
          <p:nvPr/>
        </p:nvSpPr>
        <p:spPr>
          <a:xfrm>
            <a:off x="3952407" y="6321355"/>
            <a:ext cx="4287186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Copyright 2023 © MEGAZONE CLOUD CORP. ALL RIGHT RESERVED.</a:t>
            </a:r>
            <a:endParaRPr sz="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표지(부제목)">
  <p:cSld name="1_1표지(부제목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7"/>
          <p:cNvPicPr preferRelativeResize="0"/>
          <p:nvPr/>
        </p:nvPicPr>
        <p:blipFill rotWithShape="1">
          <a:blip r:embed="rId3">
            <a:alphaModFix/>
          </a:blip>
          <a:srcRect l="50267" t="-13384"/>
          <a:stretch/>
        </p:blipFill>
        <p:spPr>
          <a:xfrm>
            <a:off x="10587789" y="6321355"/>
            <a:ext cx="1029536" cy="2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7"/>
          <p:cNvSpPr txBox="1">
            <a:spLocks noGrp="1"/>
          </p:cNvSpPr>
          <p:nvPr>
            <p:ph type="body" idx="1"/>
          </p:nvPr>
        </p:nvSpPr>
        <p:spPr>
          <a:xfrm>
            <a:off x="539714" y="1615516"/>
            <a:ext cx="6281994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"/>
              <a:buNone/>
              <a:defRPr sz="4400" b="1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7"/>
          <p:cNvSpPr txBox="1">
            <a:spLocks noGrp="1"/>
          </p:cNvSpPr>
          <p:nvPr>
            <p:ph type="body" idx="2"/>
          </p:nvPr>
        </p:nvSpPr>
        <p:spPr>
          <a:xfrm>
            <a:off x="539714" y="2981408"/>
            <a:ext cx="49519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Medium"/>
              <a:buNone/>
              <a:defRPr sz="2400" b="0" i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7"/>
          <p:cNvSpPr txBox="1">
            <a:spLocks noGrp="1"/>
          </p:cNvSpPr>
          <p:nvPr>
            <p:ph type="body" idx="3"/>
          </p:nvPr>
        </p:nvSpPr>
        <p:spPr>
          <a:xfrm>
            <a:off x="539713" y="4196471"/>
            <a:ext cx="3205692" cy="38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7"/>
          <p:cNvSpPr txBox="1">
            <a:spLocks noGrp="1"/>
          </p:cNvSpPr>
          <p:nvPr>
            <p:ph type="body" idx="4"/>
          </p:nvPr>
        </p:nvSpPr>
        <p:spPr>
          <a:xfrm>
            <a:off x="539713" y="3368209"/>
            <a:ext cx="49519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7"/>
          <p:cNvSpPr txBox="1"/>
          <p:nvPr/>
        </p:nvSpPr>
        <p:spPr>
          <a:xfrm>
            <a:off x="3952407" y="6321355"/>
            <a:ext cx="4287186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Copyright 2023 © MEGAZONE CLOUD CORP. ALL RIGHT RESERVED.</a:t>
            </a:r>
            <a:endParaRPr sz="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" name="Google Shape;61;p87"/>
          <p:cNvSpPr txBox="1">
            <a:spLocks noGrp="1"/>
          </p:cNvSpPr>
          <p:nvPr>
            <p:ph type="body" idx="5"/>
          </p:nvPr>
        </p:nvSpPr>
        <p:spPr>
          <a:xfrm>
            <a:off x="539715" y="6371963"/>
            <a:ext cx="3205692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_표지">
  <p:cSld name="1_3_표지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8"/>
          <p:cNvPicPr preferRelativeResize="0"/>
          <p:nvPr/>
        </p:nvPicPr>
        <p:blipFill rotWithShape="1">
          <a:blip r:embed="rId3">
            <a:alphaModFix/>
          </a:blip>
          <a:srcRect l="50267" t="-13384"/>
          <a:stretch/>
        </p:blipFill>
        <p:spPr>
          <a:xfrm>
            <a:off x="10587789" y="6321355"/>
            <a:ext cx="1029536" cy="2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8"/>
          <p:cNvSpPr txBox="1">
            <a:spLocks noGrp="1"/>
          </p:cNvSpPr>
          <p:nvPr>
            <p:ph type="body" idx="1"/>
          </p:nvPr>
        </p:nvSpPr>
        <p:spPr>
          <a:xfrm>
            <a:off x="475020" y="2473742"/>
            <a:ext cx="5917810" cy="61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88"/>
          <p:cNvSpPr txBox="1">
            <a:spLocks noGrp="1"/>
          </p:cNvSpPr>
          <p:nvPr>
            <p:ph type="body" idx="2"/>
          </p:nvPr>
        </p:nvSpPr>
        <p:spPr>
          <a:xfrm>
            <a:off x="475021" y="3100691"/>
            <a:ext cx="5917810" cy="46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88"/>
          <p:cNvSpPr txBox="1">
            <a:spLocks noGrp="1"/>
          </p:cNvSpPr>
          <p:nvPr>
            <p:ph type="body" idx="3"/>
          </p:nvPr>
        </p:nvSpPr>
        <p:spPr>
          <a:xfrm>
            <a:off x="483649" y="3824886"/>
            <a:ext cx="5917810" cy="31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8"/>
          <p:cNvSpPr txBox="1"/>
          <p:nvPr/>
        </p:nvSpPr>
        <p:spPr>
          <a:xfrm>
            <a:off x="3952407" y="6321355"/>
            <a:ext cx="4287186" cy="27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Copyright 2023 © MEGAZONE CLOUD CORP. ALL RIGHT RESERVED.</a:t>
            </a:r>
            <a:endParaRPr sz="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" name="Google Shape;68;p88"/>
          <p:cNvSpPr txBox="1">
            <a:spLocks noGrp="1"/>
          </p:cNvSpPr>
          <p:nvPr>
            <p:ph type="body" idx="4"/>
          </p:nvPr>
        </p:nvSpPr>
        <p:spPr>
          <a:xfrm>
            <a:off x="539715" y="6371963"/>
            <a:ext cx="3205692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3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"/>
              <a:buNone/>
              <a:defRPr sz="4400" b="1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83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  <p:sp>
        <p:nvSpPr>
          <p:cNvPr id="99" name="Google Shape;99;p83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  <p:sp>
        <p:nvSpPr>
          <p:cNvPr id="100" name="Google Shape;100;p83"/>
          <p:cNvSpPr txBox="1">
            <a:spLocks noGrp="1"/>
          </p:cNvSpPr>
          <p:nvPr>
            <p:ph type="ftr" idx="11"/>
          </p:nvPr>
        </p:nvSpPr>
        <p:spPr>
          <a:xfrm>
            <a:off x="8077201" y="6356351"/>
            <a:ext cx="330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  <p:sp>
        <p:nvSpPr>
          <p:cNvPr id="101" name="Google Shape;101;p83"/>
          <p:cNvSpPr txBox="1">
            <a:spLocks noGrp="1"/>
          </p:cNvSpPr>
          <p:nvPr>
            <p:ph type="sldNum" idx="12"/>
          </p:nvPr>
        </p:nvSpPr>
        <p:spPr>
          <a:xfrm>
            <a:off x="47244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"/>
          <p:cNvSpPr txBox="1">
            <a:spLocks noGrp="1"/>
          </p:cNvSpPr>
          <p:nvPr>
            <p:ph type="body" idx="1"/>
          </p:nvPr>
        </p:nvSpPr>
        <p:spPr>
          <a:xfrm>
            <a:off x="539714" y="2262526"/>
            <a:ext cx="9363411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"/>
              <a:buNone/>
            </a:pPr>
            <a:r>
              <a:rPr lang="ko-KR"/>
              <a:t>데이터 모델링 수행 가이드</a:t>
            </a:r>
            <a:endParaRPr/>
          </a:p>
        </p:txBody>
      </p:sp>
      <p:sp>
        <p:nvSpPr>
          <p:cNvPr id="206" name="Google Shape;206;p1"/>
          <p:cNvSpPr txBox="1">
            <a:spLocks noGrp="1"/>
          </p:cNvSpPr>
          <p:nvPr>
            <p:ph type="body" idx="2"/>
          </p:nvPr>
        </p:nvSpPr>
        <p:spPr>
          <a:xfrm>
            <a:off x="539715" y="4046590"/>
            <a:ext cx="49519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>
              <a:spcBef>
                <a:spcPts val="0"/>
              </a:spcBef>
            </a:pPr>
            <a:r>
              <a:rPr lang="en-US" altLang="ko-KR" dirty="0"/>
              <a:t>AI &amp; Data Analytics Center</a:t>
            </a:r>
            <a:endParaRPr dirty="0"/>
          </a:p>
        </p:txBody>
      </p:sp>
      <p:sp>
        <p:nvSpPr>
          <p:cNvPr id="207" name="Google Shape;207;p1"/>
          <p:cNvSpPr txBox="1">
            <a:spLocks noGrp="1"/>
          </p:cNvSpPr>
          <p:nvPr>
            <p:ph type="body" idx="4"/>
          </p:nvPr>
        </p:nvSpPr>
        <p:spPr>
          <a:xfrm>
            <a:off x="539715" y="6371963"/>
            <a:ext cx="3205692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2023.03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 txBox="1">
            <a:spLocks noGrp="1"/>
          </p:cNvSpPr>
          <p:nvPr>
            <p:ph type="body" idx="1"/>
          </p:nvPr>
        </p:nvSpPr>
        <p:spPr>
          <a:xfrm>
            <a:off x="467614" y="1125104"/>
            <a:ext cx="111600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</a:pPr>
            <a:r>
              <a:rPr lang="ko-KR"/>
              <a:t>오브젝트 접근 빈도에 따라 스토리지를 사용 하면 비용 절감이 된다.  </a:t>
            </a:r>
            <a:endParaRPr/>
          </a:p>
        </p:txBody>
      </p:sp>
      <p:sp>
        <p:nvSpPr>
          <p:cNvPr id="378" name="Google Shape;378;p10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</a:pPr>
            <a:r>
              <a:rPr lang="ko-KR" b="1"/>
              <a:t>AWS S3 비용절감하기 – </a:t>
            </a: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Lifycycle Policy(수명주기정책)</a:t>
            </a:r>
            <a:endParaRPr b="1"/>
          </a:p>
        </p:txBody>
      </p:sp>
      <p:graphicFrame>
        <p:nvGraphicFramePr>
          <p:cNvPr id="379" name="Google Shape;379;p10"/>
          <p:cNvGraphicFramePr/>
          <p:nvPr/>
        </p:nvGraphicFramePr>
        <p:xfrm>
          <a:off x="468363" y="21071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281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 Intelligent-Tiering</a:t>
                      </a:r>
                      <a:endParaRPr sz="105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 Standard</a:t>
                      </a:r>
                      <a:endParaRPr sz="105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 Standard-IA</a:t>
                      </a:r>
                      <a:endParaRPr sz="105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 Glacier Instant Retrieval</a:t>
                      </a:r>
                      <a:endParaRPr sz="105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 Glacier Flexible Retrieval</a:t>
                      </a:r>
                      <a:endParaRPr sz="105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 Glacier Deep Archive</a:t>
                      </a:r>
                      <a:endParaRPr sz="105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6675">
                <a:tc>
                  <a:txBody>
                    <a:bodyPr/>
                    <a:lstStyle/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변화하는 액세스 패턴을 가진 데이터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밀리초 접근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복구비용없음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오브젝트 모니터링 비용 발생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Archive Instant Access 티어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옵션으로 비동기화 아카이브 티어 적용 가능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Frequent Access Tier -&gt;Infrequent Access Tier(30일이상 접근 없을때) -&gt;Archive Instant Access Tier(60일간 데이터 접근 없을때) 자동 전환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자주 접근하는 데이터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밀리초 접근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복구비용 없음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매일 접근 할때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자주 접근하지 않는 데이터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밀리초 접근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GB당 복구 비용 발생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한달에 한번 접근 할때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간혹 접근하는데이터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밀리초 접근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 저장 기간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GB당 복구 비용 발생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분기당 한번 정도 접근할때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아카이브 데이터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수분.수시간 복구 옵션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벌크 복구 무료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GB당 복구 비용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반년 or 일년에 한번 접근할때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장기보관 데이터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수시간 후 복구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GB당 복구 비용 발생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3663" marR="0" lvl="0" indent="-9366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수년에 한번 꺼내볼까 말까 할때</a:t>
                      </a:r>
                      <a:endParaRPr sz="1000" b="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1"/>
          <p:cNvSpPr txBox="1">
            <a:spLocks noGrp="1"/>
          </p:cNvSpPr>
          <p:nvPr>
            <p:ph type="body" idx="1"/>
          </p:nvPr>
        </p:nvSpPr>
        <p:spPr>
          <a:xfrm>
            <a:off x="545196" y="457029"/>
            <a:ext cx="580830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프로젝트 사례 &gt; 아키텍처 (롯데 면세)</a:t>
            </a:r>
            <a:endParaRPr b="1"/>
          </a:p>
        </p:txBody>
      </p:sp>
      <p:sp>
        <p:nvSpPr>
          <p:cNvPr id="385" name="Google Shape;385;p11"/>
          <p:cNvSpPr txBox="1">
            <a:spLocks noGrp="1"/>
          </p:cNvSpPr>
          <p:nvPr>
            <p:ph type="body" idx="2"/>
          </p:nvPr>
        </p:nvSpPr>
        <p:spPr>
          <a:xfrm>
            <a:off x="418209" y="1058911"/>
            <a:ext cx="11216946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Medium"/>
              <a:buNone/>
            </a:pPr>
            <a:r>
              <a:rPr lang="ko-KR"/>
              <a:t>Data Lake는 사용자와 분석가가 데이터를 별도로 요청하지 않아도, 셀프서비스로 필요한 데이터를 탐색하고, 큐레이션하여 스스로 분석을 수행할 수 있는 아키텍처를 목표로 구축함</a:t>
            </a:r>
            <a:endParaRPr/>
          </a:p>
        </p:txBody>
      </p:sp>
      <p:sp>
        <p:nvSpPr>
          <p:cNvPr id="386" name="Google Shape;386;p11"/>
          <p:cNvSpPr/>
          <p:nvPr/>
        </p:nvSpPr>
        <p:spPr>
          <a:xfrm>
            <a:off x="1730897" y="5439089"/>
            <a:ext cx="7992762" cy="72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72000" rIns="36000" bIns="72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1.  외부 DMP 데이터와 사용자 행동 로그(GA 360) 데이터를 기존 온오프 내부 데이터와 결합하여 활용함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2.  데이터 포털을 구축하여 별도의 설치나 설정 없이 시각화/고급분석/쿼리 수행이 가능하도록 구성함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3.  커스텀 AI/ML 모델을 구축하고 기간별로 새로운 데이터를 학습하여 운영 환경에 자동 재배포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545196" y="5439089"/>
            <a:ext cx="1254836" cy="720000"/>
          </a:xfrm>
          <a:prstGeom prst="homePlate">
            <a:avLst>
              <a:gd name="adj" fmla="val 21635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시사점</a:t>
            </a:r>
            <a:endParaRPr sz="1400" b="1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1487963" y="1631480"/>
            <a:ext cx="9108601" cy="365827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89" name="Google Shape;3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196" y="1642769"/>
            <a:ext cx="9978425" cy="358375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1"/>
          <p:cNvSpPr/>
          <p:nvPr/>
        </p:nvSpPr>
        <p:spPr>
          <a:xfrm>
            <a:off x="2956006" y="2460891"/>
            <a:ext cx="3139993" cy="2691106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1" name="Google Shape;391;p11"/>
          <p:cNvSpPr/>
          <p:nvPr/>
        </p:nvSpPr>
        <p:spPr>
          <a:xfrm>
            <a:off x="6466345" y="457029"/>
            <a:ext cx="4249280" cy="389314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7030A0"/>
                </a:solidFill>
                <a:latin typeface="Noto Sans"/>
                <a:ea typeface="Noto Sans"/>
                <a:cs typeface="Noto Sans"/>
                <a:sym typeface="Noto Sans"/>
              </a:rPr>
              <a:t>아키텍처 사례로 데이터 모델링 관점 체크해보자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2"/>
          <p:cNvSpPr txBox="1">
            <a:spLocks noGrp="1"/>
          </p:cNvSpPr>
          <p:nvPr>
            <p:ph type="body" idx="2"/>
          </p:nvPr>
        </p:nvSpPr>
        <p:spPr>
          <a:xfrm>
            <a:off x="418209" y="1058911"/>
            <a:ext cx="11216946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Medium"/>
              <a:buNone/>
            </a:pPr>
            <a:r>
              <a:rPr lang="ko-KR"/>
              <a:t>분석가와 MLOps를 위한 Step Function과 분석 환경을 위한 SageMaker Studio를 활용한 시스템 구성</a:t>
            </a:r>
            <a:endParaRPr/>
          </a:p>
        </p:txBody>
      </p:sp>
      <p:sp>
        <p:nvSpPr>
          <p:cNvPr id="397" name="Google Shape;397;p12"/>
          <p:cNvSpPr txBox="1">
            <a:spLocks noGrp="1"/>
          </p:cNvSpPr>
          <p:nvPr>
            <p:ph type="body" idx="1"/>
          </p:nvPr>
        </p:nvSpPr>
        <p:spPr>
          <a:xfrm>
            <a:off x="594895" y="516977"/>
            <a:ext cx="90246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프로젝트 사례 &gt; 아키텍처 (롯데백화점)</a:t>
            </a:r>
            <a:endParaRPr b="1"/>
          </a:p>
        </p:txBody>
      </p:sp>
      <p:sp>
        <p:nvSpPr>
          <p:cNvPr id="398" name="Google Shape;398;p12"/>
          <p:cNvSpPr/>
          <p:nvPr/>
        </p:nvSpPr>
        <p:spPr>
          <a:xfrm>
            <a:off x="1781347" y="5406129"/>
            <a:ext cx="7992762" cy="72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72000" rIns="36000" bIns="72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1. AWS 클라우드 기반의 MLOps 아키텍쳐 설계</a:t>
            </a:r>
            <a:endParaRPr sz="12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2. 분석가 환경과 MLOps 환경에서 공통의 데이터를 사용할 수 있도록 구성</a:t>
            </a:r>
            <a:endParaRPr sz="12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3. Step Functions가 Service Catalog를 이용한 템플릿 표준화 </a:t>
            </a:r>
            <a:endParaRPr/>
          </a:p>
        </p:txBody>
      </p:sp>
      <p:sp>
        <p:nvSpPr>
          <p:cNvPr id="399" name="Google Shape;399;p12"/>
          <p:cNvSpPr/>
          <p:nvPr/>
        </p:nvSpPr>
        <p:spPr>
          <a:xfrm>
            <a:off x="595646" y="5406129"/>
            <a:ext cx="1254836" cy="720000"/>
          </a:xfrm>
          <a:prstGeom prst="homePlate">
            <a:avLst>
              <a:gd name="adj" fmla="val 21635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시사점</a:t>
            </a:r>
            <a:endParaRPr sz="1400" b="1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400" name="Google Shape;400;p12"/>
          <p:cNvGrpSpPr/>
          <p:nvPr/>
        </p:nvGrpSpPr>
        <p:grpSpPr>
          <a:xfrm>
            <a:off x="1109295" y="1476088"/>
            <a:ext cx="8328788" cy="3697491"/>
            <a:chOff x="1445321" y="1355772"/>
            <a:chExt cx="9174788" cy="3857090"/>
          </a:xfrm>
        </p:grpSpPr>
        <p:sp>
          <p:nvSpPr>
            <p:cNvPr id="401" name="Google Shape;401;p12"/>
            <p:cNvSpPr/>
            <p:nvPr/>
          </p:nvSpPr>
          <p:spPr>
            <a:xfrm>
              <a:off x="4855310" y="1355772"/>
              <a:ext cx="2368057" cy="961428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공통 데이터 영역</a:t>
              </a:r>
              <a:endParaRPr/>
            </a:p>
          </p:txBody>
        </p:sp>
        <p:grpSp>
          <p:nvGrpSpPr>
            <p:cNvPr id="402" name="Google Shape;402;p12"/>
            <p:cNvGrpSpPr/>
            <p:nvPr/>
          </p:nvGrpSpPr>
          <p:grpSpPr>
            <a:xfrm>
              <a:off x="4806159" y="1673515"/>
              <a:ext cx="2467036" cy="678221"/>
              <a:chOff x="3695914" y="1869564"/>
              <a:chExt cx="2467036" cy="678221"/>
            </a:xfrm>
          </p:grpSpPr>
          <p:grpSp>
            <p:nvGrpSpPr>
              <p:cNvPr id="403" name="Google Shape;403;p12"/>
              <p:cNvGrpSpPr/>
              <p:nvPr/>
            </p:nvGrpSpPr>
            <p:grpSpPr>
              <a:xfrm>
                <a:off x="3695914" y="1869564"/>
                <a:ext cx="1243775" cy="678221"/>
                <a:chOff x="838698" y="1767072"/>
                <a:chExt cx="1243775" cy="678221"/>
              </a:xfrm>
            </p:grpSpPr>
            <p:pic>
              <p:nvPicPr>
                <p:cNvPr id="404" name="Google Shape;404;p1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244586" y="1767072"/>
                  <a:ext cx="432000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05" name="Google Shape;405;p12"/>
                <p:cNvSpPr txBox="1"/>
                <p:nvPr/>
              </p:nvSpPr>
              <p:spPr>
                <a:xfrm>
                  <a:off x="838698" y="2199072"/>
                  <a:ext cx="1243775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Amazon S3</a:t>
                  </a:r>
                  <a:endParaRPr/>
                </a:p>
              </p:txBody>
            </p:sp>
          </p:grpSp>
          <p:grpSp>
            <p:nvGrpSpPr>
              <p:cNvPr id="406" name="Google Shape;406;p12"/>
              <p:cNvGrpSpPr/>
              <p:nvPr/>
            </p:nvGrpSpPr>
            <p:grpSpPr>
              <a:xfrm>
                <a:off x="4902950" y="1869564"/>
                <a:ext cx="1260000" cy="678221"/>
                <a:chOff x="10445059" y="4866908"/>
                <a:chExt cx="1260000" cy="678221"/>
              </a:xfrm>
            </p:grpSpPr>
            <p:pic>
              <p:nvPicPr>
                <p:cNvPr id="407" name="Google Shape;407;p1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0859059" y="4866908"/>
                  <a:ext cx="432000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08" name="Google Shape;408;p12"/>
                <p:cNvSpPr txBox="1"/>
                <p:nvPr/>
              </p:nvSpPr>
              <p:spPr>
                <a:xfrm>
                  <a:off x="10445059" y="5298908"/>
                  <a:ext cx="126000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Amazon Redshift</a:t>
                  </a:r>
                  <a:endParaRPr/>
                </a:p>
              </p:txBody>
            </p:sp>
          </p:grpSp>
        </p:grpSp>
        <p:sp>
          <p:nvSpPr>
            <p:cNvPr id="409" name="Google Shape;409;p12"/>
            <p:cNvSpPr/>
            <p:nvPr/>
          </p:nvSpPr>
          <p:spPr>
            <a:xfrm>
              <a:off x="1571892" y="2158430"/>
              <a:ext cx="2632509" cy="313428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MLOps를 위한 아키텍처</a:t>
              </a:r>
              <a:endParaRPr/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7964055" y="2158430"/>
              <a:ext cx="2632509" cy="313428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분석가를 위한 아키텍처</a:t>
              </a:r>
              <a:endParaRPr sz="11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571891" y="2533200"/>
              <a:ext cx="4035666" cy="267966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A6B8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" name="Google Shape;412;p12"/>
            <p:cNvGrpSpPr/>
            <p:nvPr/>
          </p:nvGrpSpPr>
          <p:grpSpPr>
            <a:xfrm>
              <a:off x="1445321" y="2896400"/>
              <a:ext cx="1803522" cy="682349"/>
              <a:chOff x="2683647" y="3715915"/>
              <a:chExt cx="1803522" cy="682349"/>
            </a:xfrm>
          </p:grpSpPr>
          <p:pic>
            <p:nvPicPr>
              <p:cNvPr id="413" name="Google Shape;413;p1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369408" y="371591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4" name="Google Shape;414;p12"/>
              <p:cNvSpPr txBox="1"/>
              <p:nvPr/>
            </p:nvSpPr>
            <p:spPr>
              <a:xfrm>
                <a:off x="2683647" y="4152043"/>
                <a:ext cx="180352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Amazon EventBridge</a:t>
                </a:r>
                <a:endParaRPr/>
              </a:p>
            </p:txBody>
          </p:sp>
        </p:grpSp>
        <p:grpSp>
          <p:nvGrpSpPr>
            <p:cNvPr id="415" name="Google Shape;415;p12"/>
            <p:cNvGrpSpPr/>
            <p:nvPr/>
          </p:nvGrpSpPr>
          <p:grpSpPr>
            <a:xfrm>
              <a:off x="5462340" y="4329460"/>
              <a:ext cx="1243775" cy="678221"/>
              <a:chOff x="838698" y="1767072"/>
              <a:chExt cx="1243775" cy="678221"/>
            </a:xfrm>
          </p:grpSpPr>
          <p:pic>
            <p:nvPicPr>
              <p:cNvPr id="416" name="Google Shape;416;p1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44586" y="1767072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7" name="Google Shape;417;p12"/>
              <p:cNvSpPr txBox="1"/>
              <p:nvPr/>
            </p:nvSpPr>
            <p:spPr>
              <a:xfrm>
                <a:off x="838698" y="2199072"/>
                <a:ext cx="124377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Amazon S3</a:t>
                </a:r>
                <a:endParaRPr/>
              </a:p>
            </p:txBody>
          </p:sp>
        </p:grpSp>
        <p:grpSp>
          <p:nvGrpSpPr>
            <p:cNvPr id="418" name="Google Shape;418;p12"/>
            <p:cNvGrpSpPr/>
            <p:nvPr/>
          </p:nvGrpSpPr>
          <p:grpSpPr>
            <a:xfrm>
              <a:off x="1852991" y="4197846"/>
              <a:ext cx="988182" cy="676165"/>
              <a:chOff x="3609248" y="3942018"/>
              <a:chExt cx="988182" cy="676165"/>
            </a:xfrm>
          </p:grpSpPr>
          <p:pic>
            <p:nvPicPr>
              <p:cNvPr id="419" name="Google Shape;419;p1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887339" y="3942018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0" name="Google Shape;420;p12"/>
              <p:cNvSpPr txBox="1"/>
              <p:nvPr/>
            </p:nvSpPr>
            <p:spPr>
              <a:xfrm>
                <a:off x="3609248" y="4371962"/>
                <a:ext cx="98818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Amazon EMR</a:t>
                </a:r>
                <a:endParaRPr/>
              </a:p>
            </p:txBody>
          </p:sp>
        </p:grpSp>
        <p:grpSp>
          <p:nvGrpSpPr>
            <p:cNvPr id="421" name="Google Shape;421;p12"/>
            <p:cNvGrpSpPr/>
            <p:nvPr/>
          </p:nvGrpSpPr>
          <p:grpSpPr>
            <a:xfrm>
              <a:off x="7051800" y="4359406"/>
              <a:ext cx="988182" cy="676165"/>
              <a:chOff x="3609248" y="3942018"/>
              <a:chExt cx="988182" cy="676165"/>
            </a:xfrm>
          </p:grpSpPr>
          <p:pic>
            <p:nvPicPr>
              <p:cNvPr id="422" name="Google Shape;422;p1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887339" y="3942018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3" name="Google Shape;423;p12"/>
              <p:cNvSpPr txBox="1"/>
              <p:nvPr/>
            </p:nvSpPr>
            <p:spPr>
              <a:xfrm>
                <a:off x="3609248" y="4371962"/>
                <a:ext cx="98818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Amazon EMR</a:t>
                </a:r>
                <a:endParaRPr/>
              </a:p>
            </p:txBody>
          </p:sp>
        </p:grpSp>
        <p:grpSp>
          <p:nvGrpSpPr>
            <p:cNvPr id="424" name="Google Shape;424;p12"/>
            <p:cNvGrpSpPr/>
            <p:nvPr/>
          </p:nvGrpSpPr>
          <p:grpSpPr>
            <a:xfrm>
              <a:off x="3541307" y="2690847"/>
              <a:ext cx="1463501" cy="2278509"/>
              <a:chOff x="1898070" y="2729171"/>
              <a:chExt cx="1463501" cy="2278509"/>
            </a:xfrm>
          </p:grpSpPr>
          <p:grpSp>
            <p:nvGrpSpPr>
              <p:cNvPr id="425" name="Google Shape;425;p12"/>
              <p:cNvGrpSpPr/>
              <p:nvPr/>
            </p:nvGrpSpPr>
            <p:grpSpPr>
              <a:xfrm>
                <a:off x="1898070" y="2729171"/>
                <a:ext cx="1463501" cy="2278509"/>
                <a:chOff x="4161632" y="1965742"/>
                <a:chExt cx="1463501" cy="2278509"/>
              </a:xfrm>
            </p:grpSpPr>
            <p:sp>
              <p:nvSpPr>
                <p:cNvPr id="426" name="Google Shape;426;p12"/>
                <p:cNvSpPr/>
                <p:nvPr/>
              </p:nvSpPr>
              <p:spPr>
                <a:xfrm>
                  <a:off x="4161633" y="1965742"/>
                  <a:ext cx="1463500" cy="2278509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CD226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502900" tIns="91425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rgbClr val="CD226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AWS Step Functions workflow</a:t>
                  </a:r>
                  <a:endParaRPr/>
                </a:p>
              </p:txBody>
            </p:sp>
            <p:pic>
              <p:nvPicPr>
                <p:cNvPr id="427" name="Google Shape;427;p1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4161632" y="1965742"/>
                  <a:ext cx="432000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28" name="Google Shape;428;p12"/>
              <p:cNvGrpSpPr/>
              <p:nvPr/>
            </p:nvGrpSpPr>
            <p:grpSpPr>
              <a:xfrm>
                <a:off x="2119843" y="3369067"/>
                <a:ext cx="1019956" cy="1430716"/>
                <a:chOff x="2643636" y="2290653"/>
                <a:chExt cx="1032484" cy="1541015"/>
              </a:xfrm>
            </p:grpSpPr>
            <p:pic>
              <p:nvPicPr>
                <p:cNvPr id="429" name="Google Shape;429;p1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2643636" y="2290653"/>
                  <a:ext cx="539834" cy="11383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0" name="Google Shape;430;p1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2793198" y="2433261"/>
                  <a:ext cx="539834" cy="11383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1" name="Google Shape;431;p1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2988334" y="2570211"/>
                  <a:ext cx="539834" cy="11383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2" name="Google Shape;432;p1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3136286" y="2693321"/>
                  <a:ext cx="539834" cy="11383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33" name="Google Shape;433;p12"/>
            <p:cNvSpPr/>
            <p:nvPr/>
          </p:nvSpPr>
          <p:spPr>
            <a:xfrm>
              <a:off x="6560897" y="2533200"/>
              <a:ext cx="4035666" cy="2679662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A6B8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" name="Google Shape;434;p12"/>
            <p:cNvGrpSpPr/>
            <p:nvPr/>
          </p:nvGrpSpPr>
          <p:grpSpPr>
            <a:xfrm>
              <a:off x="6714409" y="2690847"/>
              <a:ext cx="1662967" cy="678221"/>
              <a:chOff x="7271216" y="2227224"/>
              <a:chExt cx="1662967" cy="678221"/>
            </a:xfrm>
          </p:grpSpPr>
          <p:pic>
            <p:nvPicPr>
              <p:cNvPr id="435" name="Google Shape;435;p1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7886700" y="2227224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6" name="Google Shape;436;p12"/>
              <p:cNvSpPr txBox="1"/>
              <p:nvPr/>
            </p:nvSpPr>
            <p:spPr>
              <a:xfrm>
                <a:off x="7271216" y="2659224"/>
                <a:ext cx="1662967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Amazon SageMaker</a:t>
                </a:r>
                <a:endParaRPr/>
              </a:p>
            </p:txBody>
          </p:sp>
        </p:grpSp>
        <p:grpSp>
          <p:nvGrpSpPr>
            <p:cNvPr id="437" name="Google Shape;437;p12"/>
            <p:cNvGrpSpPr/>
            <p:nvPr/>
          </p:nvGrpSpPr>
          <p:grpSpPr>
            <a:xfrm>
              <a:off x="8117918" y="3258648"/>
              <a:ext cx="1501649" cy="678221"/>
              <a:chOff x="6734704" y="3696922"/>
              <a:chExt cx="1501649" cy="678221"/>
            </a:xfrm>
          </p:grpSpPr>
          <p:pic>
            <p:nvPicPr>
              <p:cNvPr id="438" name="Google Shape;438;p12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7269529" y="3696922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9" name="Google Shape;439;p12"/>
              <p:cNvSpPr txBox="1"/>
              <p:nvPr/>
            </p:nvSpPr>
            <p:spPr>
              <a:xfrm>
                <a:off x="6734704" y="4128922"/>
                <a:ext cx="150164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AWS Service Catalog</a:t>
                </a:r>
                <a:endParaRPr/>
              </a:p>
            </p:txBody>
          </p:sp>
        </p:grpSp>
        <p:grpSp>
          <p:nvGrpSpPr>
            <p:cNvPr id="440" name="Google Shape;440;p12"/>
            <p:cNvGrpSpPr/>
            <p:nvPr/>
          </p:nvGrpSpPr>
          <p:grpSpPr>
            <a:xfrm>
              <a:off x="9360109" y="4226566"/>
              <a:ext cx="1260000" cy="647444"/>
              <a:chOff x="9695627" y="2966509"/>
              <a:chExt cx="1260000" cy="647444"/>
            </a:xfrm>
          </p:grpSpPr>
          <p:pic>
            <p:nvPicPr>
              <p:cNvPr id="441" name="Google Shape;441;p12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10109627" y="2966509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2" name="Google Shape;442;p12"/>
              <p:cNvSpPr txBox="1"/>
              <p:nvPr/>
            </p:nvSpPr>
            <p:spPr>
              <a:xfrm>
                <a:off x="9695627" y="3398509"/>
                <a:ext cx="126000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AWS CodeCommit</a:t>
                </a:r>
                <a:endParaRPr/>
              </a:p>
            </p:txBody>
          </p:sp>
        </p:grpSp>
        <p:cxnSp>
          <p:nvCxnSpPr>
            <p:cNvPr id="443" name="Google Shape;443;p12"/>
            <p:cNvCxnSpPr>
              <a:stCxn id="426" idx="3"/>
              <a:endCxn id="416" idx="1"/>
            </p:cNvCxnSpPr>
            <p:nvPr/>
          </p:nvCxnSpPr>
          <p:spPr>
            <a:xfrm>
              <a:off x="5004808" y="3830102"/>
              <a:ext cx="863400" cy="715500"/>
            </a:xfrm>
            <a:prstGeom prst="bentConnector3">
              <a:avLst>
                <a:gd name="adj1" fmla="val 139825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4" name="Google Shape;444;p12"/>
            <p:cNvCxnSpPr>
              <a:stCxn id="435" idx="1"/>
              <a:endCxn id="416" idx="3"/>
            </p:cNvCxnSpPr>
            <p:nvPr/>
          </p:nvCxnSpPr>
          <p:spPr>
            <a:xfrm flipH="1">
              <a:off x="6300293" y="2906847"/>
              <a:ext cx="1029600" cy="1638600"/>
            </a:xfrm>
            <a:prstGeom prst="bentConnector3">
              <a:avLst>
                <a:gd name="adj1" fmla="val -38921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5" name="Google Shape;445;p12"/>
            <p:cNvCxnSpPr>
              <a:stCxn id="438" idx="0"/>
              <a:endCxn id="435" idx="3"/>
            </p:cNvCxnSpPr>
            <p:nvPr/>
          </p:nvCxnSpPr>
          <p:spPr>
            <a:xfrm rot="5400000" flipH="1">
              <a:off x="8139293" y="2529198"/>
              <a:ext cx="351900" cy="1107000"/>
            </a:xfrm>
            <a:prstGeom prst="bentConnector2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6" name="Google Shape;446;p12"/>
            <p:cNvCxnSpPr>
              <a:stCxn id="441" idx="0"/>
              <a:endCxn id="435" idx="3"/>
            </p:cNvCxnSpPr>
            <p:nvPr/>
          </p:nvCxnSpPr>
          <p:spPr>
            <a:xfrm rot="5400000" flipH="1">
              <a:off x="8216209" y="2452666"/>
              <a:ext cx="1319700" cy="2228100"/>
            </a:xfrm>
            <a:prstGeom prst="bentConnector2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7" name="Google Shape;447;p12"/>
            <p:cNvCxnSpPr>
              <a:stCxn id="422" idx="0"/>
              <a:endCxn id="436" idx="2"/>
            </p:cNvCxnSpPr>
            <p:nvPr/>
          </p:nvCxnSpPr>
          <p:spPr>
            <a:xfrm rot="-5400000">
              <a:off x="7051041" y="3863956"/>
              <a:ext cx="990300" cy="600"/>
            </a:xfrm>
            <a:prstGeom prst="bentConnector3">
              <a:avLst>
                <a:gd name="adj1" fmla="val 5174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8" name="Google Shape;448;p12"/>
            <p:cNvCxnSpPr>
              <a:stCxn id="419" idx="3"/>
              <a:endCxn id="426" idx="1"/>
            </p:cNvCxnSpPr>
            <p:nvPr/>
          </p:nvCxnSpPr>
          <p:spPr>
            <a:xfrm rot="10800000" flipH="1">
              <a:off x="2563082" y="3830046"/>
              <a:ext cx="978300" cy="583800"/>
            </a:xfrm>
            <a:prstGeom prst="bentConnector3">
              <a:avLst>
                <a:gd name="adj1" fmla="val 104525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9" name="Google Shape;449;p12"/>
            <p:cNvCxnSpPr>
              <a:stCxn id="413" idx="3"/>
              <a:endCxn id="426" idx="1"/>
            </p:cNvCxnSpPr>
            <p:nvPr/>
          </p:nvCxnSpPr>
          <p:spPr>
            <a:xfrm>
              <a:off x="2563082" y="3112400"/>
              <a:ext cx="978300" cy="717600"/>
            </a:xfrm>
            <a:prstGeom prst="bentConnector3">
              <a:avLst>
                <a:gd name="adj1" fmla="val 104525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50" name="Google Shape;450;p12"/>
            <p:cNvCxnSpPr>
              <a:stCxn id="401" idx="1"/>
              <a:endCxn id="426" idx="0"/>
            </p:cNvCxnSpPr>
            <p:nvPr/>
          </p:nvCxnSpPr>
          <p:spPr>
            <a:xfrm flipH="1">
              <a:off x="4273010" y="1836486"/>
              <a:ext cx="582300" cy="854400"/>
            </a:xfrm>
            <a:prstGeom prst="bentConnector2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51" name="Google Shape;451;p12"/>
            <p:cNvCxnSpPr>
              <a:stCxn id="401" idx="3"/>
              <a:endCxn id="435" idx="0"/>
            </p:cNvCxnSpPr>
            <p:nvPr/>
          </p:nvCxnSpPr>
          <p:spPr>
            <a:xfrm>
              <a:off x="7223367" y="1836486"/>
              <a:ext cx="322500" cy="854400"/>
            </a:xfrm>
            <a:prstGeom prst="bentConnector2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452" name="Google Shape;452;p12"/>
          <p:cNvSpPr/>
          <p:nvPr/>
        </p:nvSpPr>
        <p:spPr>
          <a:xfrm>
            <a:off x="4183171" y="1499413"/>
            <a:ext cx="2171379" cy="1086552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4649683" y="4144653"/>
            <a:ext cx="1296674" cy="1028926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3"/>
          <p:cNvSpPr txBox="1">
            <a:spLocks noGrp="1"/>
          </p:cNvSpPr>
          <p:nvPr>
            <p:ph type="body" idx="1"/>
          </p:nvPr>
        </p:nvSpPr>
        <p:spPr>
          <a:xfrm>
            <a:off x="567848" y="497299"/>
            <a:ext cx="90246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프로젝트 사례 &gt; 아키텍처 (케이뱅크)</a:t>
            </a:r>
            <a:endParaRPr b="1"/>
          </a:p>
        </p:txBody>
      </p:sp>
      <p:sp>
        <p:nvSpPr>
          <p:cNvPr id="459" name="Google Shape;459;p13"/>
          <p:cNvSpPr txBox="1">
            <a:spLocks noGrp="1"/>
          </p:cNvSpPr>
          <p:nvPr>
            <p:ph type="body" idx="2"/>
          </p:nvPr>
        </p:nvSpPr>
        <p:spPr>
          <a:xfrm>
            <a:off x="418209" y="1058911"/>
            <a:ext cx="11216946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Medium"/>
              <a:buNone/>
            </a:pPr>
            <a:r>
              <a:rPr lang="ko-KR"/>
              <a:t>기존 빅데이터 플랫폼인 Cloudera 환경을 AWS 환경으로 마이그레이션 하고 기존과 동일한 분석 업무가 클라우드 서비스 내에서 수행할 수 있도록 플랫폼을 구축하였으며, 금융권 정보 보호 규정에 따른 엄격한 접근 통제가 적용된 표준 아키텍처를 구현함</a:t>
            </a:r>
            <a:endParaRPr/>
          </a:p>
        </p:txBody>
      </p:sp>
      <p:sp>
        <p:nvSpPr>
          <p:cNvPr id="460" name="Google Shape;460;p13"/>
          <p:cNvSpPr/>
          <p:nvPr/>
        </p:nvSpPr>
        <p:spPr>
          <a:xfrm>
            <a:off x="1850670" y="5311951"/>
            <a:ext cx="7992762" cy="72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72000" rIns="36000" bIns="72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1.  엄격한 정보보호 Compliance를 충족하는 금융권 표준 아키텍처 수립</a:t>
            </a:r>
            <a:endParaRPr sz="1200" b="1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2.  Cloudera 운영 시스템에 대한 Cloud Native 서비스로의 성공적인 마이그레이션</a:t>
            </a:r>
            <a:endParaRPr sz="1200" b="1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461" name="Google Shape;461;p13"/>
          <p:cNvSpPr/>
          <p:nvPr/>
        </p:nvSpPr>
        <p:spPr>
          <a:xfrm>
            <a:off x="664969" y="5311951"/>
            <a:ext cx="1254836" cy="720000"/>
          </a:xfrm>
          <a:prstGeom prst="homePlate">
            <a:avLst>
              <a:gd name="adj" fmla="val 21635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시사점</a:t>
            </a:r>
            <a:endParaRPr sz="1400" b="1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462" name="Google Shape;462;p13"/>
          <p:cNvGrpSpPr/>
          <p:nvPr/>
        </p:nvGrpSpPr>
        <p:grpSpPr>
          <a:xfrm>
            <a:off x="1576968" y="1681944"/>
            <a:ext cx="7521843" cy="3366048"/>
            <a:chOff x="452437" y="1464467"/>
            <a:chExt cx="9064360" cy="4922546"/>
          </a:xfrm>
        </p:grpSpPr>
        <p:sp>
          <p:nvSpPr>
            <p:cNvPr id="463" name="Google Shape;463;p13"/>
            <p:cNvSpPr/>
            <p:nvPr/>
          </p:nvSpPr>
          <p:spPr>
            <a:xfrm>
              <a:off x="452437" y="1557338"/>
              <a:ext cx="9004301" cy="48198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dist="1016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452437" y="1464467"/>
              <a:ext cx="9004301" cy="4922546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A6A6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90500" dist="1016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아</a:t>
              </a:r>
              <a:endParaRPr sz="1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700332" y="2761223"/>
              <a:ext cx="2295557" cy="208718"/>
            </a:xfrm>
            <a:prstGeom prst="rect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EMR</a:t>
              </a: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2246756" y="2470468"/>
              <a:ext cx="1231747" cy="20872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A6A6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데이터 수집</a:t>
              </a: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2335545" y="2759512"/>
              <a:ext cx="1131369" cy="3385680"/>
            </a:xfrm>
            <a:prstGeom prst="rect">
              <a:avLst/>
            </a:prstGeom>
            <a:solidFill>
              <a:srgbClr val="BFBFBF"/>
            </a:solidFill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2425453" y="3915580"/>
              <a:ext cx="345485" cy="418574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FTP</a:t>
              </a: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3700332" y="2974853"/>
              <a:ext cx="2295557" cy="257813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2276298" y="1880367"/>
              <a:ext cx="6554209" cy="553321"/>
            </a:xfrm>
            <a:prstGeom prst="rect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71" name="Google Shape;471;p13"/>
            <p:cNvSpPr txBox="1"/>
            <p:nvPr/>
          </p:nvSpPr>
          <p:spPr>
            <a:xfrm>
              <a:off x="5179109" y="1807331"/>
              <a:ext cx="761490" cy="315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관리 영역</a:t>
              </a:r>
              <a:endParaRPr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2410109" y="4785350"/>
              <a:ext cx="465579" cy="11980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Stream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Ingestion</a:t>
              </a:r>
              <a:endParaRPr sz="7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2206562" y="1837020"/>
              <a:ext cx="6724045" cy="4466891"/>
            </a:xfrm>
            <a:prstGeom prst="rect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556631" y="1839010"/>
              <a:ext cx="1444379" cy="4464901"/>
            </a:xfrm>
            <a:prstGeom prst="rect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6675285" y="4507079"/>
              <a:ext cx="1733500" cy="194193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분석가(AI/ML, Model) 영역</a:t>
              </a: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6683613" y="4688402"/>
              <a:ext cx="1709396" cy="997147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grpSp>
          <p:nvGrpSpPr>
            <p:cNvPr id="477" name="Google Shape;477;p13"/>
            <p:cNvGrpSpPr/>
            <p:nvPr/>
          </p:nvGrpSpPr>
          <p:grpSpPr>
            <a:xfrm>
              <a:off x="6743502" y="4749925"/>
              <a:ext cx="1601650" cy="914338"/>
              <a:chOff x="6851347" y="4628388"/>
              <a:chExt cx="1696353" cy="745785"/>
            </a:xfrm>
          </p:grpSpPr>
          <p:sp>
            <p:nvSpPr>
              <p:cNvPr id="478" name="Google Shape;478;p13"/>
              <p:cNvSpPr/>
              <p:nvPr/>
            </p:nvSpPr>
            <p:spPr>
              <a:xfrm>
                <a:off x="6851347" y="4630641"/>
                <a:ext cx="269801" cy="743532"/>
              </a:xfrm>
              <a:prstGeom prst="rect">
                <a:avLst/>
              </a:prstGeom>
              <a:solidFill>
                <a:srgbClr val="FFD966"/>
              </a:solidFill>
              <a:ln w="12700" cap="flat" cmpd="sng">
                <a:solidFill>
                  <a:srgbClr val="FFC4B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분석샌드박스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7179700" y="4628388"/>
                <a:ext cx="1368000" cy="210947"/>
              </a:xfrm>
              <a:prstGeom prst="rect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Jupyter Notebook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7179700" y="4896305"/>
                <a:ext cx="1368000" cy="210947"/>
              </a:xfrm>
              <a:prstGeom prst="rect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가상화</a:t>
                </a:r>
                <a:endParaRPr/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7179700" y="5163225"/>
                <a:ext cx="1368000" cy="210947"/>
              </a:xfrm>
              <a:prstGeom prst="rect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컨테이너</a:t>
                </a:r>
                <a:endParaRPr/>
              </a:p>
            </p:txBody>
          </p:sp>
        </p:grpSp>
        <p:sp>
          <p:nvSpPr>
            <p:cNvPr id="482" name="Google Shape;482;p13"/>
            <p:cNvSpPr/>
            <p:nvPr/>
          </p:nvSpPr>
          <p:spPr>
            <a:xfrm>
              <a:off x="3728239" y="3038297"/>
              <a:ext cx="2236715" cy="2160846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2247013" y="1885036"/>
              <a:ext cx="6637484" cy="4328778"/>
            </a:xfrm>
            <a:prstGeom prst="rect">
              <a:avLst/>
            </a:prstGeom>
            <a:noFill/>
            <a:ln w="12700" cap="flat" cmpd="sng">
              <a:solidFill>
                <a:srgbClr val="A6A6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 rot="-5400000">
              <a:off x="3400639" y="5044736"/>
              <a:ext cx="377221" cy="2214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grpSp>
          <p:nvGrpSpPr>
            <p:cNvPr id="485" name="Google Shape;485;p13"/>
            <p:cNvGrpSpPr/>
            <p:nvPr/>
          </p:nvGrpSpPr>
          <p:grpSpPr>
            <a:xfrm>
              <a:off x="2300616" y="2049394"/>
              <a:ext cx="6511766" cy="355089"/>
              <a:chOff x="2666903" y="2451217"/>
              <a:chExt cx="5775833" cy="347147"/>
            </a:xfrm>
          </p:grpSpPr>
          <p:sp>
            <p:nvSpPr>
              <p:cNvPr id="486" name="Google Shape;486;p13"/>
              <p:cNvSpPr/>
              <p:nvPr/>
            </p:nvSpPr>
            <p:spPr>
              <a:xfrm>
                <a:off x="4640139" y="2451217"/>
                <a:ext cx="842740" cy="347144"/>
              </a:xfrm>
              <a:prstGeom prst="rect">
                <a:avLst/>
              </a:prstGeom>
              <a:solidFill>
                <a:srgbClr val="7B7B7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데이터 </a:t>
                </a:r>
                <a:endParaRPr sz="8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접근관리</a:t>
                </a: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3653522" y="2451218"/>
                <a:ext cx="842740" cy="347145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36000" tIns="36000" rIns="36000" bIns="36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MetaData 관리</a:t>
                </a: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666903" y="2451218"/>
                <a:ext cx="842740" cy="347145"/>
              </a:xfrm>
              <a:prstGeom prst="rect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사용자관리</a:t>
                </a: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613376" y="2451220"/>
                <a:ext cx="842740" cy="347144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SandBox 관리</a:t>
                </a: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7599996" y="2451220"/>
                <a:ext cx="842740" cy="347142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36000" tIns="36000" rIns="36000" bIns="360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Data 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Life Cycle 관리</a:t>
                </a: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5626757" y="2451220"/>
                <a:ext cx="842740" cy="347144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데이터</a:t>
                </a:r>
                <a:endParaRPr sz="8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파이프라인</a:t>
                </a:r>
                <a:endParaRPr/>
              </a:p>
            </p:txBody>
          </p:sp>
        </p:grpSp>
        <p:grpSp>
          <p:nvGrpSpPr>
            <p:cNvPr id="492" name="Google Shape;492;p13"/>
            <p:cNvGrpSpPr/>
            <p:nvPr/>
          </p:nvGrpSpPr>
          <p:grpSpPr>
            <a:xfrm>
              <a:off x="8861545" y="2140858"/>
              <a:ext cx="593429" cy="538094"/>
              <a:chOff x="9094632" y="2235834"/>
              <a:chExt cx="628518" cy="526058"/>
            </a:xfrm>
          </p:grpSpPr>
          <p:pic>
            <p:nvPicPr>
              <p:cNvPr id="493" name="Google Shape;493;p13" descr="Administrator Management Svg Png Icon Free Download (#239979 ...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282401" y="2235834"/>
                <a:ext cx="252978" cy="260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4" name="Google Shape;494;p13"/>
              <p:cNvSpPr txBox="1"/>
              <p:nvPr/>
            </p:nvSpPr>
            <p:spPr>
              <a:xfrm>
                <a:off x="9094632" y="2453872"/>
                <a:ext cx="628518" cy="3080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관리자</a:t>
                </a:r>
                <a:endParaRPr/>
              </a:p>
            </p:txBody>
          </p:sp>
        </p:grpSp>
        <p:grpSp>
          <p:nvGrpSpPr>
            <p:cNvPr id="495" name="Google Shape;495;p13"/>
            <p:cNvGrpSpPr/>
            <p:nvPr/>
          </p:nvGrpSpPr>
          <p:grpSpPr>
            <a:xfrm>
              <a:off x="8799737" y="4235655"/>
              <a:ext cx="717060" cy="811996"/>
              <a:chOff x="9029159" y="4536738"/>
              <a:chExt cx="759459" cy="793834"/>
            </a:xfrm>
          </p:grpSpPr>
          <p:pic>
            <p:nvPicPr>
              <p:cNvPr id="496" name="Google Shape;496;p13" descr="Engineer Vector Icon (Graphic) by back1design1 · Creative Fabrica"/>
              <p:cNvPicPr preferRelativeResize="0"/>
              <p:nvPr/>
            </p:nvPicPr>
            <p:blipFill rotWithShape="1">
              <a:blip r:embed="rId4">
                <a:alphaModFix/>
              </a:blip>
              <a:srcRect l="34599" t="4614" r="28584" b="10432"/>
              <a:stretch/>
            </p:blipFill>
            <p:spPr>
              <a:xfrm>
                <a:off x="9287663" y="4536738"/>
                <a:ext cx="242454" cy="346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7" name="Google Shape;497;p13"/>
              <p:cNvSpPr txBox="1"/>
              <p:nvPr/>
            </p:nvSpPr>
            <p:spPr>
              <a:xfrm>
                <a:off x="9029159" y="4846542"/>
                <a:ext cx="759459" cy="4840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데이터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엔지니어</a:t>
                </a:r>
                <a:endParaRPr/>
              </a:p>
            </p:txBody>
          </p:sp>
        </p:grpSp>
        <p:grpSp>
          <p:nvGrpSpPr>
            <p:cNvPr id="498" name="Google Shape;498;p13"/>
            <p:cNvGrpSpPr/>
            <p:nvPr/>
          </p:nvGrpSpPr>
          <p:grpSpPr>
            <a:xfrm>
              <a:off x="8861543" y="5408172"/>
              <a:ext cx="593429" cy="781556"/>
              <a:chOff x="9094630" y="5430069"/>
              <a:chExt cx="628518" cy="764075"/>
            </a:xfrm>
          </p:grpSpPr>
          <p:pic>
            <p:nvPicPr>
              <p:cNvPr id="499" name="Google Shape;499;p13" descr="Analyst Icons - Download Free Vector Icons | Noun Project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251631" y="5430069"/>
                <a:ext cx="314517" cy="3220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13"/>
              <p:cNvSpPr txBox="1"/>
              <p:nvPr/>
            </p:nvSpPr>
            <p:spPr>
              <a:xfrm>
                <a:off x="9094630" y="5710113"/>
                <a:ext cx="628518" cy="4840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데이터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분석가</a:t>
                </a:r>
                <a:endParaRPr/>
              </a:p>
            </p:txBody>
          </p:sp>
        </p:grpSp>
        <p:grpSp>
          <p:nvGrpSpPr>
            <p:cNvPr id="501" name="Google Shape;501;p13"/>
            <p:cNvGrpSpPr/>
            <p:nvPr/>
          </p:nvGrpSpPr>
          <p:grpSpPr>
            <a:xfrm>
              <a:off x="8861543" y="3093581"/>
              <a:ext cx="593429" cy="781556"/>
              <a:chOff x="9094630" y="3762942"/>
              <a:chExt cx="628518" cy="764075"/>
            </a:xfrm>
          </p:grpSpPr>
          <p:pic>
            <p:nvPicPr>
              <p:cNvPr id="502" name="Google Shape;502;p13" descr="Analyst Icons - Download Free Vector Icons | Noun Project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251631" y="3762942"/>
                <a:ext cx="314517" cy="3220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3" name="Google Shape;503;p13"/>
              <p:cNvSpPr txBox="1"/>
              <p:nvPr/>
            </p:nvSpPr>
            <p:spPr>
              <a:xfrm>
                <a:off x="9094630" y="4042986"/>
                <a:ext cx="628518" cy="4840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현업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분석가</a:t>
                </a:r>
                <a:endParaRPr/>
              </a:p>
            </p:txBody>
          </p:sp>
        </p:grpSp>
        <p:sp>
          <p:nvSpPr>
            <p:cNvPr id="504" name="Google Shape;504;p13"/>
            <p:cNvSpPr/>
            <p:nvPr/>
          </p:nvSpPr>
          <p:spPr>
            <a:xfrm>
              <a:off x="6683919" y="2698424"/>
              <a:ext cx="1733500" cy="180734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Self Service 영역</a:t>
              </a: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6683613" y="2879995"/>
              <a:ext cx="1709396" cy="155846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grpSp>
          <p:nvGrpSpPr>
            <p:cNvPr id="506" name="Google Shape;506;p13"/>
            <p:cNvGrpSpPr/>
            <p:nvPr/>
          </p:nvGrpSpPr>
          <p:grpSpPr>
            <a:xfrm>
              <a:off x="6743502" y="2938349"/>
              <a:ext cx="1593016" cy="1459129"/>
              <a:chOff x="6851347" y="3015486"/>
              <a:chExt cx="1687209" cy="1273502"/>
            </a:xfrm>
          </p:grpSpPr>
          <p:sp>
            <p:nvSpPr>
              <p:cNvPr id="507" name="Google Shape;507;p13"/>
              <p:cNvSpPr/>
              <p:nvPr/>
            </p:nvSpPr>
            <p:spPr>
              <a:xfrm>
                <a:off x="6851347" y="3015486"/>
                <a:ext cx="269801" cy="836424"/>
              </a:xfrm>
              <a:prstGeom prst="rect">
                <a:avLst/>
              </a:prstGeom>
              <a:solidFill>
                <a:srgbClr val="F7CAAC"/>
              </a:solidFill>
              <a:ln w="12700" cap="flat" cmpd="sng">
                <a:solidFill>
                  <a:srgbClr val="FFC4B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Self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Service</a:t>
                </a:r>
                <a:endParaRPr sz="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7170556" y="3015486"/>
                <a:ext cx="1368000" cy="173192"/>
              </a:xfrm>
              <a:prstGeom prst="rect">
                <a:avLst/>
              </a:prstGeom>
              <a:solidFill>
                <a:srgbClr val="F7CA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Livy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7170556" y="3678718"/>
                <a:ext cx="1368000" cy="173192"/>
              </a:xfrm>
              <a:prstGeom prst="rect">
                <a:avLst/>
              </a:prstGeom>
              <a:solidFill>
                <a:srgbClr val="F7CA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Oozie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170556" y="3235451"/>
                <a:ext cx="1368000" cy="173192"/>
              </a:xfrm>
              <a:prstGeom prst="rect">
                <a:avLst/>
              </a:prstGeom>
              <a:solidFill>
                <a:srgbClr val="F7CA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Hue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7170556" y="3454598"/>
                <a:ext cx="1368000" cy="173192"/>
              </a:xfrm>
              <a:prstGeom prst="rect">
                <a:avLst/>
              </a:prstGeom>
              <a:solidFill>
                <a:srgbClr val="F7CA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Hive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6851347" y="3888616"/>
                <a:ext cx="269801" cy="40037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메타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조회</a:t>
                </a: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7170556" y="3891289"/>
                <a:ext cx="1368000" cy="17319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데이터 카탈로그</a:t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7170556" y="4111797"/>
                <a:ext cx="1368000" cy="173192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데이터 계보</a:t>
                </a:r>
                <a:endParaRPr/>
              </a:p>
            </p:txBody>
          </p:sp>
        </p:grpSp>
        <p:sp>
          <p:nvSpPr>
            <p:cNvPr id="515" name="Google Shape;515;p13"/>
            <p:cNvSpPr/>
            <p:nvPr/>
          </p:nvSpPr>
          <p:spPr>
            <a:xfrm>
              <a:off x="655896" y="2216951"/>
              <a:ext cx="1231386" cy="399686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2B2B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655090" y="1970101"/>
              <a:ext cx="1231386" cy="240320"/>
            </a:xfrm>
            <a:prstGeom prst="rect">
              <a:avLst/>
            </a:prstGeom>
            <a:solidFill>
              <a:srgbClr val="0076BE"/>
            </a:solidFill>
            <a:ln w="9525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운영</a:t>
              </a:r>
              <a:endParaRPr/>
            </a:p>
          </p:txBody>
        </p:sp>
        <p:cxnSp>
          <p:nvCxnSpPr>
            <p:cNvPr id="517" name="Google Shape;517;p13"/>
            <p:cNvCxnSpPr>
              <a:stCxn id="518" idx="3"/>
              <a:endCxn id="468" idx="1"/>
            </p:cNvCxnSpPr>
            <p:nvPr/>
          </p:nvCxnSpPr>
          <p:spPr>
            <a:xfrm>
              <a:off x="1773063" y="4098006"/>
              <a:ext cx="652500" cy="27000"/>
            </a:xfrm>
            <a:prstGeom prst="bentConnector3">
              <a:avLst>
                <a:gd name="adj1" fmla="val -10595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519" name="Google Shape;519;p13"/>
            <p:cNvCxnSpPr>
              <a:stCxn id="520" idx="3"/>
              <a:endCxn id="472" idx="1"/>
            </p:cNvCxnSpPr>
            <p:nvPr/>
          </p:nvCxnSpPr>
          <p:spPr>
            <a:xfrm>
              <a:off x="1802675" y="5001535"/>
              <a:ext cx="607500" cy="382800"/>
            </a:xfrm>
            <a:prstGeom prst="bentConnector3">
              <a:avLst>
                <a:gd name="adj1" fmla="val -11725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521" name="Google Shape;521;p13"/>
            <p:cNvSpPr/>
            <p:nvPr/>
          </p:nvSpPr>
          <p:spPr>
            <a:xfrm>
              <a:off x="2959153" y="3651361"/>
              <a:ext cx="450234" cy="2359675"/>
            </a:xfrm>
            <a:prstGeom prst="rect">
              <a:avLst/>
            </a:prstGeom>
            <a:solidFill>
              <a:srgbClr val="FFC4B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StreamSet</a:t>
              </a:r>
              <a:endParaRPr sz="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Stream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Manage</a:t>
              </a:r>
              <a:br>
                <a:rPr lang="ko-KR" sz="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</a:br>
              <a:r>
                <a:rPr lang="ko-KR" sz="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-ment</a:t>
              </a:r>
              <a:endParaRPr sz="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6675285" y="5728697"/>
              <a:ext cx="1733500" cy="194193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MLOps</a:t>
              </a: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6678558" y="5901151"/>
              <a:ext cx="1730227" cy="278469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grpSp>
          <p:nvGrpSpPr>
            <p:cNvPr id="524" name="Google Shape;524;p13"/>
            <p:cNvGrpSpPr/>
            <p:nvPr/>
          </p:nvGrpSpPr>
          <p:grpSpPr>
            <a:xfrm>
              <a:off x="6734623" y="5945129"/>
              <a:ext cx="1674162" cy="231902"/>
              <a:chOff x="6037990" y="5949280"/>
              <a:chExt cx="2348562" cy="180000"/>
            </a:xfrm>
          </p:grpSpPr>
          <p:sp>
            <p:nvSpPr>
              <p:cNvPr id="525" name="Google Shape;525;p13"/>
              <p:cNvSpPr/>
              <p:nvPr/>
            </p:nvSpPr>
            <p:spPr>
              <a:xfrm>
                <a:off x="6037990" y="5949280"/>
                <a:ext cx="540000" cy="180000"/>
              </a:xfrm>
              <a:prstGeom prst="rect">
                <a:avLst/>
              </a:prstGeom>
              <a:solidFill>
                <a:srgbClr val="C4E0B2"/>
              </a:solidFill>
              <a:ln>
                <a:noFill/>
              </a:ln>
            </p:spPr>
            <p:txBody>
              <a:bodyPr spcFirstLastPara="1" wrap="square" lIns="36000" tIns="0" rIns="3600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모델</a:t>
                </a:r>
                <a:endParaRPr sz="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개발</a:t>
                </a: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6640844" y="5949280"/>
                <a:ext cx="540000" cy="180000"/>
              </a:xfrm>
              <a:prstGeom prst="rect">
                <a:avLst/>
              </a:prstGeom>
              <a:solidFill>
                <a:srgbClr val="C4E0B2"/>
              </a:solidFill>
              <a:ln>
                <a:noFill/>
              </a:ln>
            </p:spPr>
            <p:txBody>
              <a:bodyPr spcFirstLastPara="1" wrap="square" lIns="36000" tIns="0" rIns="3600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테스트</a:t>
                </a:r>
                <a:endParaRPr/>
              </a:p>
            </p:txBody>
          </p:sp>
          <p:sp>
            <p:nvSpPr>
              <p:cNvPr id="527" name="Google Shape;527;p13"/>
              <p:cNvSpPr/>
              <p:nvPr/>
            </p:nvSpPr>
            <p:spPr>
              <a:xfrm>
                <a:off x="7243698" y="5949280"/>
                <a:ext cx="540000" cy="180000"/>
              </a:xfrm>
              <a:prstGeom prst="rect">
                <a:avLst/>
              </a:prstGeom>
              <a:solidFill>
                <a:srgbClr val="C4E0B2"/>
              </a:solidFill>
              <a:ln>
                <a:noFill/>
              </a:ln>
            </p:spPr>
            <p:txBody>
              <a:bodyPr spcFirstLastPara="1" wrap="square" lIns="36000" tIns="0" rIns="3600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적용</a:t>
                </a:r>
                <a:endParaRPr/>
              </a:p>
            </p:txBody>
          </p:sp>
          <p:sp>
            <p:nvSpPr>
              <p:cNvPr id="528" name="Google Shape;528;p13"/>
              <p:cNvSpPr/>
              <p:nvPr/>
            </p:nvSpPr>
            <p:spPr>
              <a:xfrm>
                <a:off x="7846552" y="5949280"/>
                <a:ext cx="540000" cy="180000"/>
              </a:xfrm>
              <a:prstGeom prst="rect">
                <a:avLst/>
              </a:prstGeom>
              <a:solidFill>
                <a:srgbClr val="C4E0B2"/>
              </a:solidFill>
              <a:ln>
                <a:noFill/>
              </a:ln>
            </p:spPr>
            <p:txBody>
              <a:bodyPr spcFirstLastPara="1" wrap="square" lIns="36000" tIns="0" rIns="3600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모니</a:t>
                </a:r>
                <a:endParaRPr sz="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터링</a:t>
                </a:r>
                <a:endParaRPr sz="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  <p:grpSp>
          <p:nvGrpSpPr>
            <p:cNvPr id="529" name="Google Shape;529;p13"/>
            <p:cNvGrpSpPr/>
            <p:nvPr/>
          </p:nvGrpSpPr>
          <p:grpSpPr>
            <a:xfrm>
              <a:off x="759455" y="2383611"/>
              <a:ext cx="559849" cy="3699218"/>
              <a:chOff x="513472" y="2473156"/>
              <a:chExt cx="592952" cy="3231179"/>
            </a:xfrm>
          </p:grpSpPr>
          <p:sp>
            <p:nvSpPr>
              <p:cNvPr id="530" name="Google Shape;530;p13"/>
              <p:cNvSpPr/>
              <p:nvPr/>
            </p:nvSpPr>
            <p:spPr>
              <a:xfrm>
                <a:off x="513472" y="2473156"/>
                <a:ext cx="592952" cy="462804"/>
              </a:xfrm>
              <a:prstGeom prst="can">
                <a:avLst>
                  <a:gd name="adj" fmla="val 25000"/>
                </a:avLst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뱅킹</a:t>
                </a:r>
                <a:endParaRPr/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513472" y="3026831"/>
                <a:ext cx="592952" cy="462804"/>
              </a:xfrm>
              <a:prstGeom prst="can">
                <a:avLst>
                  <a:gd name="adj" fmla="val 25000"/>
                </a:avLst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상담</a:t>
                </a:r>
                <a:endParaRPr/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513472" y="3580506"/>
                <a:ext cx="592952" cy="462804"/>
              </a:xfrm>
              <a:prstGeom prst="can">
                <a:avLst>
                  <a:gd name="adj" fmla="val 25000"/>
                </a:avLst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ADW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513472" y="4134181"/>
                <a:ext cx="592952" cy="462804"/>
              </a:xfrm>
              <a:prstGeom prst="can">
                <a:avLst>
                  <a:gd name="adj" fmla="val 25000"/>
                </a:avLst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보안</a:t>
                </a: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513472" y="4687856"/>
                <a:ext cx="592952" cy="462804"/>
              </a:xfrm>
              <a:prstGeom prst="can">
                <a:avLst>
                  <a:gd name="adj" fmla="val 25000"/>
                </a:avLst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카드</a:t>
                </a:r>
                <a:endParaRPr/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513472" y="5241531"/>
                <a:ext cx="592952" cy="462804"/>
              </a:xfrm>
              <a:prstGeom prst="can">
                <a:avLst>
                  <a:gd name="adj" fmla="val 25000"/>
                </a:avLst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계정</a:t>
                </a:r>
                <a:endParaRPr/>
              </a:p>
            </p:txBody>
          </p:sp>
        </p:grpSp>
        <p:sp>
          <p:nvSpPr>
            <p:cNvPr id="536" name="Google Shape;536;p13"/>
            <p:cNvSpPr/>
            <p:nvPr/>
          </p:nvSpPr>
          <p:spPr>
            <a:xfrm rot="5400000">
              <a:off x="4788446" y="4336710"/>
              <a:ext cx="3448917" cy="231730"/>
            </a:xfrm>
            <a:prstGeom prst="rect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JDBC / ODBC / API</a:t>
              </a:r>
              <a:endParaRPr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grpSp>
          <p:nvGrpSpPr>
            <p:cNvPr id="537" name="Google Shape;537;p13"/>
            <p:cNvGrpSpPr/>
            <p:nvPr/>
          </p:nvGrpSpPr>
          <p:grpSpPr>
            <a:xfrm>
              <a:off x="6040036" y="2709927"/>
              <a:ext cx="277894" cy="3448917"/>
              <a:chOff x="5903951" y="3465696"/>
              <a:chExt cx="357511" cy="2698251"/>
            </a:xfrm>
          </p:grpSpPr>
          <p:sp>
            <p:nvSpPr>
              <p:cNvPr id="538" name="Google Shape;538;p13"/>
              <p:cNvSpPr/>
              <p:nvPr/>
            </p:nvSpPr>
            <p:spPr>
              <a:xfrm rot="5400000">
                <a:off x="5654968" y="3714679"/>
                <a:ext cx="855477" cy="357511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Apache Spark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 rot="5400000">
                <a:off x="5654968" y="4636066"/>
                <a:ext cx="855477" cy="357511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Apache Hive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 rot="5400000">
                <a:off x="5654968" y="5557453"/>
                <a:ext cx="855477" cy="357511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Apache Impala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  <p:sp>
          <p:nvSpPr>
            <p:cNvPr id="541" name="Google Shape;541;p13"/>
            <p:cNvSpPr/>
            <p:nvPr/>
          </p:nvSpPr>
          <p:spPr>
            <a:xfrm rot="5400000">
              <a:off x="7796982" y="3423080"/>
              <a:ext cx="1710362" cy="320434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Presto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Data 통합 조회</a:t>
              </a:r>
              <a:endParaRPr/>
            </a:p>
          </p:txBody>
        </p:sp>
        <p:pic>
          <p:nvPicPr>
            <p:cNvPr id="542" name="Google Shape;542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727376" y="3043704"/>
              <a:ext cx="348197" cy="377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13" descr="파일 무료 아이콘 - Icon-Icons.com"/>
            <p:cNvPicPr preferRelativeResize="0"/>
            <p:nvPr/>
          </p:nvPicPr>
          <p:blipFill rotWithShape="1">
            <a:blip r:embed="rId7">
              <a:alphaModFix/>
            </a:blip>
            <a:srcRect l="12923" r="13323"/>
            <a:stretch/>
          </p:blipFill>
          <p:spPr>
            <a:xfrm>
              <a:off x="1485715" y="3886966"/>
              <a:ext cx="287348" cy="422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13" descr="스트리밍, 시스템 무료 아이콘 - Icon-Icons.com"/>
            <p:cNvPicPr preferRelativeResize="0"/>
            <p:nvPr/>
          </p:nvPicPr>
          <p:blipFill rotWithShape="1">
            <a:blip r:embed="rId8">
              <a:alphaModFix/>
            </a:blip>
            <a:srcRect l="16435" t="13279" r="13984" b="12228"/>
            <a:stretch/>
          </p:blipFill>
          <p:spPr>
            <a:xfrm>
              <a:off x="1461928" y="4803926"/>
              <a:ext cx="340747" cy="395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13"/>
            <p:cNvSpPr txBox="1"/>
            <p:nvPr/>
          </p:nvSpPr>
          <p:spPr>
            <a:xfrm>
              <a:off x="1398789" y="5173161"/>
              <a:ext cx="614678" cy="315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Stream</a:t>
              </a:r>
              <a:endParaRPr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544" name="Google Shape;544;p13"/>
            <p:cNvSpPr txBox="1"/>
            <p:nvPr/>
          </p:nvSpPr>
          <p:spPr>
            <a:xfrm>
              <a:off x="1464569" y="4317763"/>
              <a:ext cx="411845" cy="315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File</a:t>
              </a:r>
              <a:endParaRPr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cxnSp>
          <p:nvCxnSpPr>
            <p:cNvPr id="545" name="Google Shape;545;p13"/>
            <p:cNvCxnSpPr>
              <a:stCxn id="468" idx="3"/>
            </p:cNvCxnSpPr>
            <p:nvPr/>
          </p:nvCxnSpPr>
          <p:spPr>
            <a:xfrm>
              <a:off x="2770938" y="4124867"/>
              <a:ext cx="198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pic>
          <p:nvPicPr>
            <p:cNvPr id="546" name="Google Shape;546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55576" y="3102836"/>
              <a:ext cx="360859" cy="377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13"/>
            <p:cNvSpPr txBox="1"/>
            <p:nvPr/>
          </p:nvSpPr>
          <p:spPr>
            <a:xfrm>
              <a:off x="4351608" y="4021167"/>
              <a:ext cx="313328" cy="315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…</a:t>
              </a:r>
              <a:endParaRPr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cxnSp>
          <p:nvCxnSpPr>
            <p:cNvPr id="548" name="Google Shape;548;p13"/>
            <p:cNvCxnSpPr>
              <a:stCxn id="546" idx="2"/>
              <a:endCxn id="549" idx="0"/>
            </p:cNvCxnSpPr>
            <p:nvPr/>
          </p:nvCxnSpPr>
          <p:spPr>
            <a:xfrm rot="5400000">
              <a:off x="4248156" y="3383009"/>
              <a:ext cx="490800" cy="684900"/>
            </a:xfrm>
            <a:prstGeom prst="bentConnector3">
              <a:avLst>
                <a:gd name="adj1" fmla="val 198247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550" name="Google Shape;550;p13"/>
            <p:cNvCxnSpPr>
              <a:stCxn id="546" idx="2"/>
              <a:endCxn id="551" idx="0"/>
            </p:cNvCxnSpPr>
            <p:nvPr/>
          </p:nvCxnSpPr>
          <p:spPr>
            <a:xfrm rot="-5400000" flipH="1">
              <a:off x="4930356" y="3385709"/>
              <a:ext cx="490800" cy="679500"/>
            </a:xfrm>
            <a:prstGeom prst="bentConnector3">
              <a:avLst>
                <a:gd name="adj1" fmla="val 198247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grpSp>
          <p:nvGrpSpPr>
            <p:cNvPr id="552" name="Google Shape;552;p13"/>
            <p:cNvGrpSpPr/>
            <p:nvPr/>
          </p:nvGrpSpPr>
          <p:grpSpPr>
            <a:xfrm>
              <a:off x="3778852" y="4008806"/>
              <a:ext cx="331239" cy="442489"/>
              <a:chOff x="4382842" y="4102982"/>
              <a:chExt cx="350825" cy="432592"/>
            </a:xfrm>
          </p:grpSpPr>
          <p:pic>
            <p:nvPicPr>
              <p:cNvPr id="553" name="Google Shape;553;p13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382842" y="4102982"/>
                <a:ext cx="287165" cy="2770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4" name="Google Shape;554;p13"/>
              <p:cNvSpPr/>
              <p:nvPr/>
            </p:nvSpPr>
            <p:spPr>
              <a:xfrm>
                <a:off x="4445704" y="4317302"/>
                <a:ext cx="287963" cy="218272"/>
              </a:xfrm>
              <a:prstGeom prst="can">
                <a:avLst>
                  <a:gd name="adj" fmla="val 25000"/>
                </a:avLst>
              </a:prstGeom>
              <a:solidFill>
                <a:srgbClr val="F2F2F2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HDFS</a:t>
                </a:r>
                <a:endParaRPr sz="7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  <p:grpSp>
          <p:nvGrpSpPr>
            <p:cNvPr id="555" name="Google Shape;555;p13"/>
            <p:cNvGrpSpPr/>
            <p:nvPr/>
          </p:nvGrpSpPr>
          <p:grpSpPr>
            <a:xfrm>
              <a:off x="4112224" y="3998547"/>
              <a:ext cx="340865" cy="442489"/>
              <a:chOff x="4789897" y="4102982"/>
              <a:chExt cx="361020" cy="432592"/>
            </a:xfrm>
          </p:grpSpPr>
          <p:pic>
            <p:nvPicPr>
              <p:cNvPr id="556" name="Google Shape;556;p13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789897" y="4102982"/>
                <a:ext cx="287165" cy="2770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7" name="Google Shape;557;p13"/>
              <p:cNvSpPr/>
              <p:nvPr/>
            </p:nvSpPr>
            <p:spPr>
              <a:xfrm>
                <a:off x="4862954" y="4317302"/>
                <a:ext cx="287963" cy="218272"/>
              </a:xfrm>
              <a:prstGeom prst="can">
                <a:avLst>
                  <a:gd name="adj" fmla="val 25000"/>
                </a:avLst>
              </a:prstGeom>
              <a:solidFill>
                <a:srgbClr val="F2F2F2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HDFS</a:t>
                </a:r>
                <a:endParaRPr sz="7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  <p:sp>
          <p:nvSpPr>
            <p:cNvPr id="558" name="Google Shape;558;p13"/>
            <p:cNvSpPr txBox="1"/>
            <p:nvPr/>
          </p:nvSpPr>
          <p:spPr>
            <a:xfrm>
              <a:off x="4872598" y="3130052"/>
              <a:ext cx="871598" cy="450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마스터</a:t>
              </a:r>
              <a:endParaRPr sz="7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인스턴스그룹</a:t>
              </a:r>
              <a:endParaRPr sz="7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559" name="Google Shape;559;p13"/>
            <p:cNvSpPr txBox="1"/>
            <p:nvPr/>
          </p:nvSpPr>
          <p:spPr>
            <a:xfrm>
              <a:off x="3616186" y="4412332"/>
              <a:ext cx="1087952" cy="292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코어인스턴스그룹</a:t>
              </a:r>
              <a:endParaRPr sz="7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grpSp>
          <p:nvGrpSpPr>
            <p:cNvPr id="560" name="Google Shape;560;p13"/>
            <p:cNvGrpSpPr/>
            <p:nvPr/>
          </p:nvGrpSpPr>
          <p:grpSpPr>
            <a:xfrm>
              <a:off x="3726108" y="5023119"/>
              <a:ext cx="2219795" cy="488516"/>
              <a:chOff x="3655539" y="5541675"/>
              <a:chExt cx="2351048" cy="320929"/>
            </a:xfrm>
          </p:grpSpPr>
          <p:sp>
            <p:nvSpPr>
              <p:cNvPr id="561" name="Google Shape;561;p13"/>
              <p:cNvSpPr/>
              <p:nvPr/>
            </p:nvSpPr>
            <p:spPr>
              <a:xfrm>
                <a:off x="3655539" y="5722012"/>
                <a:ext cx="2351048" cy="140592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백업(S3)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3655539" y="5541675"/>
                <a:ext cx="2351048" cy="145425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EMRFS(S3)</a:t>
                </a:r>
                <a:endParaRPr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  <p:sp>
          <p:nvSpPr>
            <p:cNvPr id="563" name="Google Shape;563;p13"/>
            <p:cNvSpPr txBox="1"/>
            <p:nvPr/>
          </p:nvSpPr>
          <p:spPr>
            <a:xfrm>
              <a:off x="5707311" y="4147526"/>
              <a:ext cx="313328" cy="315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…</a:t>
              </a:r>
              <a:endParaRPr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pic>
          <p:nvPicPr>
            <p:cNvPr id="564" name="Google Shape;564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4555" y="4135168"/>
              <a:ext cx="271133" cy="283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467928" y="4124907"/>
              <a:ext cx="271133" cy="283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9" name="Google Shape;549;p13"/>
            <p:cNvSpPr/>
            <p:nvPr/>
          </p:nvSpPr>
          <p:spPr>
            <a:xfrm>
              <a:off x="3726108" y="3970755"/>
              <a:ext cx="849755" cy="717648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5090489" y="3970755"/>
              <a:ext cx="849755" cy="717648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566" name="Google Shape;566;p13"/>
            <p:cNvSpPr txBox="1"/>
            <p:nvPr/>
          </p:nvSpPr>
          <p:spPr>
            <a:xfrm>
              <a:off x="5010591" y="4411546"/>
              <a:ext cx="1087952" cy="292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작업인스턴스그룹</a:t>
              </a:r>
              <a:endParaRPr sz="7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cxnSp>
          <p:nvCxnSpPr>
            <p:cNvPr id="567" name="Google Shape;567;p13"/>
            <p:cNvCxnSpPr/>
            <p:nvPr/>
          </p:nvCxnSpPr>
          <p:spPr>
            <a:xfrm rot="10800000">
              <a:off x="4577994" y="4131353"/>
              <a:ext cx="511173" cy="8909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568" name="Google Shape;568;p13"/>
            <p:cNvCxnSpPr>
              <a:stCxn id="562" idx="0"/>
              <a:endCxn id="546" idx="2"/>
            </p:cNvCxnSpPr>
            <p:nvPr/>
          </p:nvCxnSpPr>
          <p:spPr>
            <a:xfrm rot="10800000">
              <a:off x="4836006" y="3479919"/>
              <a:ext cx="0" cy="15432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569" name="Google Shape;569;p13"/>
            <p:cNvCxnSpPr>
              <a:endCxn id="549" idx="3"/>
            </p:cNvCxnSpPr>
            <p:nvPr/>
          </p:nvCxnSpPr>
          <p:spPr>
            <a:xfrm rot="5400000" flipH="1">
              <a:off x="4289813" y="4615629"/>
              <a:ext cx="709500" cy="137400"/>
            </a:xfrm>
            <a:prstGeom prst="bentConnector2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570" name="Google Shape;570;p13"/>
            <p:cNvCxnSpPr>
              <a:endCxn id="551" idx="1"/>
            </p:cNvCxnSpPr>
            <p:nvPr/>
          </p:nvCxnSpPr>
          <p:spPr>
            <a:xfrm rot="-5400000">
              <a:off x="4680539" y="4613229"/>
              <a:ext cx="693600" cy="126300"/>
            </a:xfrm>
            <a:prstGeom prst="bentConnector2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571" name="Google Shape;571;p13"/>
            <p:cNvSpPr/>
            <p:nvPr/>
          </p:nvSpPr>
          <p:spPr>
            <a:xfrm rot="5400000">
              <a:off x="7796982" y="5194631"/>
              <a:ext cx="1710362" cy="320434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AWS Athena</a:t>
              </a:r>
              <a:b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</a:b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Data 통합 조회</a:t>
              </a: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3701271" y="2470468"/>
              <a:ext cx="2290354" cy="20872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A6A6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데이터 저장</a:t>
              </a: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6686594" y="2470468"/>
              <a:ext cx="2125787" cy="20872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A6A6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데이터 분석</a:t>
              </a: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3700332" y="5630222"/>
              <a:ext cx="2295557" cy="208718"/>
            </a:xfrm>
            <a:prstGeom prst="rect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Repository</a:t>
              </a: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700332" y="5838940"/>
              <a:ext cx="2295557" cy="305651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grpSp>
          <p:nvGrpSpPr>
            <p:cNvPr id="576" name="Google Shape;576;p13"/>
            <p:cNvGrpSpPr/>
            <p:nvPr/>
          </p:nvGrpSpPr>
          <p:grpSpPr>
            <a:xfrm>
              <a:off x="3743384" y="5890891"/>
              <a:ext cx="2213490" cy="191110"/>
              <a:chOff x="3673837" y="5901988"/>
              <a:chExt cx="2265036" cy="186835"/>
            </a:xfrm>
          </p:grpSpPr>
          <p:sp>
            <p:nvSpPr>
              <p:cNvPr id="577" name="Google Shape;577;p13"/>
              <p:cNvSpPr/>
              <p:nvPr/>
            </p:nvSpPr>
            <p:spPr>
              <a:xfrm>
                <a:off x="3673837" y="5901988"/>
                <a:ext cx="534531" cy="186835"/>
              </a:xfrm>
              <a:prstGeom prst="rect">
                <a:avLst/>
              </a:prstGeom>
              <a:solidFill>
                <a:srgbClr val="D5DBE5"/>
              </a:solidFill>
              <a:ln>
                <a:noFill/>
              </a:ln>
            </p:spPr>
            <p:txBody>
              <a:bodyPr spcFirstLastPara="1" wrap="square" lIns="36000" tIns="0" rIns="3600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카탈로그</a:t>
                </a:r>
                <a:endParaRPr/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>
                <a:off x="4243791" y="5901988"/>
                <a:ext cx="534531" cy="186835"/>
              </a:xfrm>
              <a:prstGeom prst="rect">
                <a:avLst/>
              </a:prstGeom>
              <a:solidFill>
                <a:srgbClr val="D5DBE5"/>
              </a:solidFill>
              <a:ln>
                <a:noFill/>
              </a:ln>
            </p:spPr>
            <p:txBody>
              <a:bodyPr spcFirstLastPara="1" wrap="square" lIns="36000" tIns="0" rIns="3600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모델</a:t>
                </a:r>
                <a:endParaRPr/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4831928" y="5901988"/>
                <a:ext cx="534531" cy="186835"/>
              </a:xfrm>
              <a:prstGeom prst="rect">
                <a:avLst/>
              </a:prstGeom>
              <a:solidFill>
                <a:srgbClr val="D5DBE5"/>
              </a:solidFill>
              <a:ln>
                <a:noFill/>
              </a:ln>
            </p:spPr>
            <p:txBody>
              <a:bodyPr spcFirstLastPara="1" wrap="square" lIns="36000" tIns="0" rIns="3600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배포</a:t>
                </a:r>
                <a:endParaRPr/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>
                <a:off x="5404342" y="5901988"/>
                <a:ext cx="534531" cy="186835"/>
              </a:xfrm>
              <a:prstGeom prst="rect">
                <a:avLst/>
              </a:prstGeom>
              <a:solidFill>
                <a:srgbClr val="D5DBE5"/>
              </a:solidFill>
              <a:ln>
                <a:noFill/>
              </a:ln>
            </p:spPr>
            <p:txBody>
              <a:bodyPr spcFirstLastPara="1" wrap="square" lIns="36000" tIns="0" rIns="3600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사용자</a:t>
                </a:r>
                <a:endParaRPr/>
              </a:p>
            </p:txBody>
          </p:sp>
        </p:grpSp>
        <p:sp>
          <p:nvSpPr>
            <p:cNvPr id="581" name="Google Shape;581;p13"/>
            <p:cNvSpPr/>
            <p:nvPr/>
          </p:nvSpPr>
          <p:spPr>
            <a:xfrm>
              <a:off x="560749" y="1545294"/>
              <a:ext cx="1440261" cy="3010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Source</a:t>
              </a:r>
              <a:endParaRPr sz="12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2202299" y="1545294"/>
              <a:ext cx="6724045" cy="3010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Kbank 빅데이터 플랫폼</a:t>
              </a:r>
              <a:endParaRPr/>
            </a:p>
          </p:txBody>
        </p:sp>
      </p:grpSp>
      <p:sp>
        <p:nvSpPr>
          <p:cNvPr id="583" name="Google Shape;583;p13"/>
          <p:cNvSpPr/>
          <p:nvPr/>
        </p:nvSpPr>
        <p:spPr>
          <a:xfrm>
            <a:off x="3060620" y="2365121"/>
            <a:ext cx="3139993" cy="2561849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4"/>
          <p:cNvSpPr txBox="1">
            <a:spLocks noGrp="1"/>
          </p:cNvSpPr>
          <p:nvPr>
            <p:ph type="body" idx="1"/>
          </p:nvPr>
        </p:nvSpPr>
        <p:spPr>
          <a:xfrm>
            <a:off x="561238" y="501525"/>
            <a:ext cx="90246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프로젝트 사례 &gt; 아키텍처 (교보라이프플래닛)</a:t>
            </a:r>
            <a:endParaRPr b="1"/>
          </a:p>
        </p:txBody>
      </p:sp>
      <p:sp>
        <p:nvSpPr>
          <p:cNvPr id="589" name="Google Shape;589;p14"/>
          <p:cNvSpPr txBox="1">
            <a:spLocks noGrp="1"/>
          </p:cNvSpPr>
          <p:nvPr>
            <p:ph type="body" idx="2"/>
          </p:nvPr>
        </p:nvSpPr>
        <p:spPr>
          <a:xfrm>
            <a:off x="487527" y="1035233"/>
            <a:ext cx="11216946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Medium"/>
              <a:buNone/>
            </a:pPr>
            <a:r>
              <a:rPr lang="ko-KR"/>
              <a:t>계열사 데이터를 통합하고 고객 분석, 활용에 필요한 통합데이터를 제공할 수 있는 시스템 구성함</a:t>
            </a:r>
            <a:endParaRPr/>
          </a:p>
        </p:txBody>
      </p:sp>
      <p:sp>
        <p:nvSpPr>
          <p:cNvPr id="590" name="Google Shape;590;p14"/>
          <p:cNvSpPr/>
          <p:nvPr/>
        </p:nvSpPr>
        <p:spPr>
          <a:xfrm>
            <a:off x="1867518" y="5359966"/>
            <a:ext cx="7992762" cy="72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72000" rIns="36000" bIns="72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1.  AWS의 거버넌스 기능을 이용하여 계정 관리 및 데이터 암호화/ 모니터링</a:t>
            </a:r>
            <a:endParaRPr sz="1200" b="1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2.  내/외부 데이터의 ETL을 통해 S3에 데이터 저장과 Redshift에 통합하여 업무영역별 데이터 마트 구성</a:t>
            </a:r>
            <a:endParaRPr sz="1200" b="1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3.  Tableau를 통해 보고서 및 대시보드 구현</a:t>
            </a:r>
            <a:endParaRPr sz="1200" b="1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91" name="Google Shape;591;p14"/>
          <p:cNvSpPr/>
          <p:nvPr/>
        </p:nvSpPr>
        <p:spPr>
          <a:xfrm>
            <a:off x="681817" y="5359966"/>
            <a:ext cx="1254836" cy="720000"/>
          </a:xfrm>
          <a:prstGeom prst="homePlate">
            <a:avLst>
              <a:gd name="adj" fmla="val 21635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시사점</a:t>
            </a:r>
            <a:endParaRPr sz="1400" b="1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92" name="Google Shape;5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1720" y="1386872"/>
            <a:ext cx="7528560" cy="386354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4"/>
          <p:cNvSpPr/>
          <p:nvPr/>
        </p:nvSpPr>
        <p:spPr>
          <a:xfrm>
            <a:off x="6175295" y="1657533"/>
            <a:ext cx="2092405" cy="2685867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5"/>
          <p:cNvSpPr txBox="1">
            <a:spLocks noGrp="1"/>
          </p:cNvSpPr>
          <p:nvPr>
            <p:ph type="body" idx="1"/>
          </p:nvPr>
        </p:nvSpPr>
        <p:spPr>
          <a:xfrm>
            <a:off x="577280" y="471272"/>
            <a:ext cx="90246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프로젝트 사례 &gt; 아키텍처 (현대 자동차)</a:t>
            </a:r>
            <a:endParaRPr b="1"/>
          </a:p>
        </p:txBody>
      </p:sp>
      <p:sp>
        <p:nvSpPr>
          <p:cNvPr id="599" name="Google Shape;599;p15"/>
          <p:cNvSpPr txBox="1">
            <a:spLocks noGrp="1"/>
          </p:cNvSpPr>
          <p:nvPr>
            <p:ph type="body" idx="2"/>
          </p:nvPr>
        </p:nvSpPr>
        <p:spPr>
          <a:xfrm>
            <a:off x="577280" y="976730"/>
            <a:ext cx="9184369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oto Sans"/>
              <a:buNone/>
            </a:pPr>
            <a:r>
              <a:rPr lang="ko-KR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AWS 데이터 전송 전 현대차 Staging 서버에 데이터 1차 취합 후 AWS SFTP 서비스를 사용하여 Amazon S3에 저장하고 Glue/RedShift 로 데이타 마트 처리 작업 수행 이후 Tableau로 통해  시각화함 </a:t>
            </a:r>
            <a:endParaRPr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1762981" y="5432155"/>
            <a:ext cx="7992762" cy="72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72000" rIns="36000" bIns="72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1.  Connected Car/EV Car/고성능 Car에서 발생하는 운전자 데이터에 대한 분석 환경 마련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2.  인포테인먼트 사용성 향상을 위한 인포테인먼트 사용 패턴 분석 대응</a:t>
            </a:r>
            <a:endParaRPr sz="12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3.  소프트웨어 기능 업데이트에 대한 사용성 기준 제공</a:t>
            </a:r>
            <a:endParaRPr sz="12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577280" y="5432155"/>
            <a:ext cx="1254836" cy="720000"/>
          </a:xfrm>
          <a:prstGeom prst="homePlate">
            <a:avLst>
              <a:gd name="adj" fmla="val 21635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시사점</a:t>
            </a:r>
            <a:endParaRPr sz="1400" b="1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1487962" y="1578477"/>
            <a:ext cx="9287988" cy="371127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603" name="Google Shape;6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2540" y="1562434"/>
            <a:ext cx="8826500" cy="37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5"/>
          <p:cNvSpPr/>
          <p:nvPr/>
        </p:nvSpPr>
        <p:spPr>
          <a:xfrm>
            <a:off x="6937295" y="1791139"/>
            <a:ext cx="2168605" cy="2742761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6"/>
          <p:cNvSpPr txBox="1">
            <a:spLocks noGrp="1"/>
          </p:cNvSpPr>
          <p:nvPr>
            <p:ph type="body" idx="1"/>
          </p:nvPr>
        </p:nvSpPr>
        <p:spPr>
          <a:xfrm>
            <a:off x="609364" y="495808"/>
            <a:ext cx="90246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프로젝트 사례 &gt; 아키텍처 (경동나비엔)</a:t>
            </a:r>
            <a:endParaRPr b="1"/>
          </a:p>
        </p:txBody>
      </p:sp>
      <p:sp>
        <p:nvSpPr>
          <p:cNvPr id="610" name="Google Shape;610;p16"/>
          <p:cNvSpPr txBox="1">
            <a:spLocks noGrp="1"/>
          </p:cNvSpPr>
          <p:nvPr>
            <p:ph type="body" idx="2"/>
          </p:nvPr>
        </p:nvSpPr>
        <p:spPr>
          <a:xfrm>
            <a:off x="475755" y="1025298"/>
            <a:ext cx="11216946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oto Sans Medium"/>
              <a:buNone/>
            </a:pPr>
            <a:r>
              <a:rPr lang="ko-KR">
                <a:solidFill>
                  <a:srgbClr val="333333"/>
                </a:solidFill>
              </a:rPr>
              <a:t>IoT 장비에서 수집 되는 비정형 데이터를 분석 가능한 형태로 가공하고, 대고객 서비스를 위한 분석 모델을 개발하여 학습-재학습-배포의 전과정을 자동화한 AWS Native MLOps 분석 플랫폼을 구축</a:t>
            </a:r>
            <a:endParaRPr/>
          </a:p>
        </p:txBody>
      </p:sp>
      <p:sp>
        <p:nvSpPr>
          <p:cNvPr id="611" name="Google Shape;611;p16"/>
          <p:cNvSpPr/>
          <p:nvPr/>
        </p:nvSpPr>
        <p:spPr>
          <a:xfrm>
            <a:off x="1717042" y="5463235"/>
            <a:ext cx="7916994" cy="72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72000" rIns="36000" bIns="72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1. 고장 예지 모델 생성과 실내 온도 변화에 따른 단열 등급 파악</a:t>
            </a:r>
            <a:b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</a:b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2. 데이터 수집-가공-학습-배포-재학습-서비스까지의 전 과정을 자동화한 MLOps 자동화 플랫폼 구축</a:t>
            </a:r>
            <a:endParaRPr sz="12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12" name="Google Shape;612;p16"/>
          <p:cNvSpPr/>
          <p:nvPr/>
        </p:nvSpPr>
        <p:spPr>
          <a:xfrm>
            <a:off x="531341" y="5463235"/>
            <a:ext cx="1254836" cy="720000"/>
          </a:xfrm>
          <a:prstGeom prst="homePlate">
            <a:avLst>
              <a:gd name="adj" fmla="val 21635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시사점</a:t>
            </a:r>
            <a:endParaRPr sz="1400" b="1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613" name="Google Shape;61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1892" y="1609556"/>
            <a:ext cx="9024672" cy="362942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6"/>
          <p:cNvSpPr/>
          <p:nvPr/>
        </p:nvSpPr>
        <p:spPr>
          <a:xfrm>
            <a:off x="2584371" y="2203281"/>
            <a:ext cx="711280" cy="2742761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5" name="Google Shape;615;p16"/>
          <p:cNvSpPr/>
          <p:nvPr/>
        </p:nvSpPr>
        <p:spPr>
          <a:xfrm>
            <a:off x="8785145" y="2737490"/>
            <a:ext cx="1811419" cy="1253486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6" name="Google Shape;616;p16"/>
          <p:cNvSpPr/>
          <p:nvPr/>
        </p:nvSpPr>
        <p:spPr>
          <a:xfrm>
            <a:off x="5121700" y="2146131"/>
            <a:ext cx="1374350" cy="616119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7"/>
          <p:cNvSpPr txBox="1">
            <a:spLocks noGrp="1"/>
          </p:cNvSpPr>
          <p:nvPr>
            <p:ph type="body" idx="1"/>
          </p:nvPr>
        </p:nvSpPr>
        <p:spPr>
          <a:xfrm>
            <a:off x="577281" y="510687"/>
            <a:ext cx="90246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PoC 사례 &gt; 아키텍처 (호텔신라)</a:t>
            </a:r>
            <a:endParaRPr b="1"/>
          </a:p>
        </p:txBody>
      </p:sp>
      <p:sp>
        <p:nvSpPr>
          <p:cNvPr id="623" name="Google Shape;623;p17"/>
          <p:cNvSpPr txBox="1">
            <a:spLocks noGrp="1"/>
          </p:cNvSpPr>
          <p:nvPr>
            <p:ph type="body" idx="2"/>
          </p:nvPr>
        </p:nvSpPr>
        <p:spPr>
          <a:xfrm>
            <a:off x="577281" y="1087516"/>
            <a:ext cx="9113769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oto Sans Medium"/>
              <a:buNone/>
            </a:pPr>
            <a:r>
              <a:rPr lang="ko-KR">
                <a:solidFill>
                  <a:srgbClr val="333333"/>
                </a:solidFill>
              </a:rPr>
              <a:t>고객사 주문 데이터와 로그 데이터를 기반으로 데이터 수집/저장/분석/BI Tool 까지 사용하는 분석 환경을 구축함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624" name="Google Shape;624;p17"/>
          <p:cNvSpPr/>
          <p:nvPr/>
        </p:nvSpPr>
        <p:spPr>
          <a:xfrm>
            <a:off x="1909548" y="5449599"/>
            <a:ext cx="7992762" cy="72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72000" rIns="36000" bIns="72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1.  플랫폼 내 거버넌스 권한 관리 및 협업과 데이터 품질 및 통합 관리 기준 정립</a:t>
            </a:r>
            <a:endParaRPr sz="12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2"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다양한 워크로드(SQL, Spark, Notebook, ML)에 대해 병렬 오케스트레이션 구성 및 실행 </a:t>
            </a:r>
            <a:endParaRPr sz="12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2"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멀티 프로세싱이 가능한 동시성 높은 플랫폼을 여러 사용자에게 실시간 작업공간을 제공</a:t>
            </a:r>
            <a:endParaRPr sz="12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25" name="Google Shape;625;p17"/>
          <p:cNvSpPr/>
          <p:nvPr/>
        </p:nvSpPr>
        <p:spPr>
          <a:xfrm>
            <a:off x="723847" y="5449599"/>
            <a:ext cx="1254836" cy="720000"/>
          </a:xfrm>
          <a:prstGeom prst="homePlate">
            <a:avLst>
              <a:gd name="adj" fmla="val 21635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시사점</a:t>
            </a:r>
            <a:endParaRPr sz="1400" b="1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26" name="Google Shape;626;p17"/>
          <p:cNvSpPr/>
          <p:nvPr/>
        </p:nvSpPr>
        <p:spPr>
          <a:xfrm>
            <a:off x="1519669" y="1588417"/>
            <a:ext cx="9287988" cy="371127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27" name="Google Shape;627;p17"/>
          <p:cNvSpPr/>
          <p:nvPr/>
        </p:nvSpPr>
        <p:spPr>
          <a:xfrm>
            <a:off x="8117529" y="1642125"/>
            <a:ext cx="2554802" cy="36274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8" name="Google Shape;628;p17"/>
          <p:cNvSpPr/>
          <p:nvPr/>
        </p:nvSpPr>
        <p:spPr>
          <a:xfrm>
            <a:off x="8117527" y="1720357"/>
            <a:ext cx="2479036" cy="2301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0" tIns="46025" rIns="0" bIns="4602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구축 특장점</a:t>
            </a:r>
            <a:endParaRPr sz="1200" b="1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9" name="Google Shape;629;p17"/>
          <p:cNvSpPr/>
          <p:nvPr/>
        </p:nvSpPr>
        <p:spPr>
          <a:xfrm>
            <a:off x="8117528" y="1954150"/>
            <a:ext cx="2479036" cy="3220362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0" name="Google Shape;630;p17"/>
          <p:cNvSpPr txBox="1"/>
          <p:nvPr/>
        </p:nvSpPr>
        <p:spPr>
          <a:xfrm>
            <a:off x="8117527" y="1970672"/>
            <a:ext cx="2479036" cy="315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Confluent - Multi Cluster/Broker/Topic/Consumer Group 구성요소의 단일 GUI 화면 내 통합 모니터링 기능 제공</a:t>
            </a:r>
            <a:endParaRPr sz="1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Confluent – 이벤트 스트리밍 프로세싱의 파이프라인 구현 활용방안 확인</a:t>
            </a:r>
            <a:endParaRPr sz="1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신규 데이터의 추가 혹은 기존 데이터의 변경을 Apach Spark 3.0 Engine 으로 실시간 작업 가능</a:t>
            </a:r>
            <a:endParaRPr sz="1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외부 반정형/실시간 데이터를 하나의 분석 플랫폼에서 모든 종류의 워크로드를 지원</a:t>
            </a:r>
            <a:endParaRPr sz="1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파일기반 Lake의 비용 효율적 구조를 기반으로 함</a:t>
            </a:r>
            <a:endParaRPr sz="1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31" name="Google Shape;63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1892" y="1642125"/>
            <a:ext cx="6545637" cy="3627458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7"/>
          <p:cNvSpPr/>
          <p:nvPr/>
        </p:nvSpPr>
        <p:spPr>
          <a:xfrm>
            <a:off x="2921012" y="2072675"/>
            <a:ext cx="3441688" cy="2937475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8"/>
          <p:cNvSpPr/>
          <p:nvPr/>
        </p:nvSpPr>
        <p:spPr>
          <a:xfrm>
            <a:off x="7148439" y="3453704"/>
            <a:ext cx="1811948" cy="606876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Model training</a:t>
            </a:r>
            <a:endParaRPr sz="8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8" name="Google Shape;638;p18"/>
          <p:cNvSpPr txBox="1">
            <a:spLocks noGrp="1"/>
          </p:cNvSpPr>
          <p:nvPr>
            <p:ph type="body" idx="1"/>
          </p:nvPr>
        </p:nvSpPr>
        <p:spPr>
          <a:xfrm>
            <a:off x="529372" y="473488"/>
            <a:ext cx="90246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PoC 사례 &gt; 아키텍처 (한국 야구르트 - HY)</a:t>
            </a:r>
            <a:endParaRPr b="1"/>
          </a:p>
        </p:txBody>
      </p:sp>
      <p:sp>
        <p:nvSpPr>
          <p:cNvPr id="639" name="Google Shape;639;p18"/>
          <p:cNvSpPr txBox="1">
            <a:spLocks noGrp="1"/>
          </p:cNvSpPr>
          <p:nvPr>
            <p:ph type="body" idx="2"/>
          </p:nvPr>
        </p:nvSpPr>
        <p:spPr>
          <a:xfrm>
            <a:off x="418209" y="1058911"/>
            <a:ext cx="11216946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oto Sans Medium"/>
              <a:buNone/>
            </a:pPr>
            <a:r>
              <a:rPr lang="ko-KR">
                <a:solidFill>
                  <a:srgbClr val="333333"/>
                </a:solidFill>
              </a:rPr>
              <a:t>Amazon API Gateway를 통하여 기존 야쿠르트 Mall(프레딧 서버와의 분리하여 구성, 사용 사례에 대한 최적의 설정을 선택하고 개인화된 권장 사항을 생성하고 유지 관리하는 작업을 자동화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640" name="Google Shape;640;p18"/>
          <p:cNvSpPr/>
          <p:nvPr/>
        </p:nvSpPr>
        <p:spPr>
          <a:xfrm>
            <a:off x="1721593" y="5398999"/>
            <a:ext cx="7992762" cy="72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72000" rIns="36000" bIns="72000" anchor="ctr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개인화 추천을 위한 별도의 영역을 구축하여 기존 운영서버의 수정을 최소화 하여 개발</a:t>
            </a:r>
            <a:endParaRPr sz="12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간단한 추론 API 호출을 통해 웹사이트, 모바일 앱 또는 콘텐츠 관리 및 이메일 마케팅 시스템에 쉽게 통합</a:t>
            </a:r>
            <a:endParaRPr sz="12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사용 사례에 대한 최적의 설정을 선택하고 개인화된 권장 사항을 생성하고 유지 관리하는 작업을 자동화</a:t>
            </a:r>
            <a:endParaRPr sz="12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41" name="Google Shape;641;p18"/>
          <p:cNvSpPr/>
          <p:nvPr/>
        </p:nvSpPr>
        <p:spPr>
          <a:xfrm>
            <a:off x="535892" y="5398999"/>
            <a:ext cx="1254836" cy="720000"/>
          </a:xfrm>
          <a:prstGeom prst="homePlate">
            <a:avLst>
              <a:gd name="adj" fmla="val 21635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시사점</a:t>
            </a:r>
            <a:endParaRPr sz="1400" b="1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42" name="Google Shape;642;p18"/>
          <p:cNvSpPr/>
          <p:nvPr/>
        </p:nvSpPr>
        <p:spPr>
          <a:xfrm>
            <a:off x="1487962" y="1578477"/>
            <a:ext cx="9287988" cy="371127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643" name="Google Shape;643;p18"/>
          <p:cNvGrpSpPr/>
          <p:nvPr/>
        </p:nvGrpSpPr>
        <p:grpSpPr>
          <a:xfrm>
            <a:off x="1796919" y="2619722"/>
            <a:ext cx="2435869" cy="1421337"/>
            <a:chOff x="2298540" y="1519238"/>
            <a:chExt cx="2435869" cy="1421337"/>
          </a:xfrm>
        </p:grpSpPr>
        <p:sp>
          <p:nvSpPr>
            <p:cNvPr id="644" name="Google Shape;644;p18"/>
            <p:cNvSpPr/>
            <p:nvPr/>
          </p:nvSpPr>
          <p:spPr>
            <a:xfrm>
              <a:off x="2298540" y="1519239"/>
              <a:ext cx="2435869" cy="1421336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02900" tIns="91425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AWS Cloud</a:t>
              </a:r>
              <a:endParaRPr/>
            </a:p>
          </p:txBody>
        </p:sp>
        <p:pic>
          <p:nvPicPr>
            <p:cNvPr id="645" name="Google Shape;645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98541" y="151923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6" name="Google Shape;646;p18"/>
          <p:cNvSpPr/>
          <p:nvPr/>
        </p:nvSpPr>
        <p:spPr>
          <a:xfrm>
            <a:off x="2306930" y="3109165"/>
            <a:ext cx="1415845" cy="44245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야쿠르트 Mall 서버</a:t>
            </a:r>
            <a:endParaRPr/>
          </a:p>
        </p:txBody>
      </p:sp>
      <p:grpSp>
        <p:nvGrpSpPr>
          <p:cNvPr id="647" name="Google Shape;647;p18"/>
          <p:cNvGrpSpPr/>
          <p:nvPr/>
        </p:nvGrpSpPr>
        <p:grpSpPr>
          <a:xfrm>
            <a:off x="4541743" y="1746158"/>
            <a:ext cx="6130588" cy="3437901"/>
            <a:chOff x="2298540" y="1519238"/>
            <a:chExt cx="6130588" cy="3437901"/>
          </a:xfrm>
        </p:grpSpPr>
        <p:sp>
          <p:nvSpPr>
            <p:cNvPr id="648" name="Google Shape;648;p18"/>
            <p:cNvSpPr/>
            <p:nvPr/>
          </p:nvSpPr>
          <p:spPr>
            <a:xfrm>
              <a:off x="2298540" y="1519239"/>
              <a:ext cx="6130588" cy="3437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02900" tIns="91425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AWS Cloud</a:t>
              </a:r>
              <a:endParaRPr/>
            </a:p>
          </p:txBody>
        </p:sp>
        <p:pic>
          <p:nvPicPr>
            <p:cNvPr id="649" name="Google Shape;64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98541" y="151923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0" name="Google Shape;650;p18"/>
          <p:cNvGrpSpPr/>
          <p:nvPr/>
        </p:nvGrpSpPr>
        <p:grpSpPr>
          <a:xfrm>
            <a:off x="5790660" y="2294838"/>
            <a:ext cx="1440000" cy="698554"/>
            <a:chOff x="1092636" y="3182252"/>
            <a:chExt cx="1440000" cy="698554"/>
          </a:xfrm>
        </p:grpSpPr>
        <p:pic>
          <p:nvPicPr>
            <p:cNvPr id="651" name="Google Shape;651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32636" y="3182252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18"/>
            <p:cNvSpPr txBox="1"/>
            <p:nvPr/>
          </p:nvSpPr>
          <p:spPr>
            <a:xfrm>
              <a:off x="1092636" y="3542252"/>
              <a:ext cx="1440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Amazon Kinesis</a:t>
              </a:r>
              <a:b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</a:b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Data Streams</a:t>
              </a:r>
              <a:endParaRPr/>
            </a:p>
          </p:txBody>
        </p:sp>
      </p:grpSp>
      <p:grpSp>
        <p:nvGrpSpPr>
          <p:cNvPr id="653" name="Google Shape;653;p18"/>
          <p:cNvGrpSpPr/>
          <p:nvPr/>
        </p:nvGrpSpPr>
        <p:grpSpPr>
          <a:xfrm>
            <a:off x="7103004" y="2294838"/>
            <a:ext cx="1440000" cy="698554"/>
            <a:chOff x="2962650" y="2558906"/>
            <a:chExt cx="1440000" cy="698554"/>
          </a:xfrm>
        </p:grpSpPr>
        <p:pic>
          <p:nvPicPr>
            <p:cNvPr id="654" name="Google Shape;65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02650" y="255890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18"/>
            <p:cNvSpPr txBox="1"/>
            <p:nvPr/>
          </p:nvSpPr>
          <p:spPr>
            <a:xfrm>
              <a:off x="2962650" y="2918906"/>
              <a:ext cx="1440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Amazon Kinesis</a:t>
              </a:r>
              <a:b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</a:b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Data Firehose</a:t>
              </a:r>
              <a:endParaRPr/>
            </a:p>
          </p:txBody>
        </p:sp>
      </p:grpSp>
      <p:grpSp>
        <p:nvGrpSpPr>
          <p:cNvPr id="656" name="Google Shape;656;p18"/>
          <p:cNvGrpSpPr/>
          <p:nvPr/>
        </p:nvGrpSpPr>
        <p:grpSpPr>
          <a:xfrm>
            <a:off x="8654044" y="2290971"/>
            <a:ext cx="1440000" cy="560055"/>
            <a:chOff x="2449263" y="1182688"/>
            <a:chExt cx="1440000" cy="560055"/>
          </a:xfrm>
        </p:grpSpPr>
        <p:pic>
          <p:nvPicPr>
            <p:cNvPr id="657" name="Google Shape;657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89263" y="1182688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p18"/>
            <p:cNvSpPr txBox="1"/>
            <p:nvPr/>
          </p:nvSpPr>
          <p:spPr>
            <a:xfrm>
              <a:off x="2449263" y="1542688"/>
              <a:ext cx="1440000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Amazon S3</a:t>
              </a:r>
              <a:endParaRPr/>
            </a:p>
          </p:txBody>
        </p:sp>
      </p:grpSp>
      <p:grpSp>
        <p:nvGrpSpPr>
          <p:cNvPr id="659" name="Google Shape;659;p18"/>
          <p:cNvGrpSpPr/>
          <p:nvPr/>
        </p:nvGrpSpPr>
        <p:grpSpPr>
          <a:xfrm>
            <a:off x="4472461" y="2294838"/>
            <a:ext cx="1440000" cy="575444"/>
            <a:chOff x="2610578" y="1845266"/>
            <a:chExt cx="1440000" cy="575444"/>
          </a:xfrm>
        </p:grpSpPr>
        <p:pic>
          <p:nvPicPr>
            <p:cNvPr id="660" name="Google Shape;660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150578" y="184526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1" name="Google Shape;661;p18"/>
            <p:cNvSpPr txBox="1"/>
            <p:nvPr/>
          </p:nvSpPr>
          <p:spPr>
            <a:xfrm>
              <a:off x="2610578" y="2205266"/>
              <a:ext cx="14400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Amazon API Gateway</a:t>
              </a:r>
              <a:endParaRPr/>
            </a:p>
          </p:txBody>
        </p:sp>
      </p:grpSp>
      <p:cxnSp>
        <p:nvCxnSpPr>
          <p:cNvPr id="662" name="Google Shape;662;p18"/>
          <p:cNvCxnSpPr>
            <a:stCxn id="660" idx="3"/>
            <a:endCxn id="651" idx="1"/>
          </p:cNvCxnSpPr>
          <p:nvPr/>
        </p:nvCxnSpPr>
        <p:spPr>
          <a:xfrm>
            <a:off x="5372461" y="2474838"/>
            <a:ext cx="9582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3" name="Google Shape;663;p18"/>
          <p:cNvCxnSpPr>
            <a:stCxn id="651" idx="3"/>
            <a:endCxn id="654" idx="1"/>
          </p:cNvCxnSpPr>
          <p:nvPr/>
        </p:nvCxnSpPr>
        <p:spPr>
          <a:xfrm>
            <a:off x="6690660" y="2474838"/>
            <a:ext cx="9522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4" name="Google Shape;664;p18"/>
          <p:cNvCxnSpPr>
            <a:stCxn id="654" idx="3"/>
            <a:endCxn id="657" idx="1"/>
          </p:cNvCxnSpPr>
          <p:nvPr/>
        </p:nvCxnSpPr>
        <p:spPr>
          <a:xfrm rot="10800000" flipH="1">
            <a:off x="8003004" y="2470938"/>
            <a:ext cx="1191000" cy="39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665" name="Google Shape;665;p18"/>
          <p:cNvGrpSpPr/>
          <p:nvPr/>
        </p:nvGrpSpPr>
        <p:grpSpPr>
          <a:xfrm>
            <a:off x="9367694" y="2294838"/>
            <a:ext cx="1440000" cy="575444"/>
            <a:chOff x="4914038" y="1586275"/>
            <a:chExt cx="1440000" cy="575444"/>
          </a:xfrm>
        </p:grpSpPr>
        <p:pic>
          <p:nvPicPr>
            <p:cNvPr id="666" name="Google Shape;66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54038" y="158627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18"/>
            <p:cNvSpPr txBox="1"/>
            <p:nvPr/>
          </p:nvSpPr>
          <p:spPr>
            <a:xfrm>
              <a:off x="4914038" y="1946275"/>
              <a:ext cx="14400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AWS Lambda</a:t>
              </a:r>
              <a:endParaRPr/>
            </a:p>
          </p:txBody>
        </p:sp>
      </p:grpSp>
      <p:grpSp>
        <p:nvGrpSpPr>
          <p:cNvPr id="668" name="Google Shape;668;p18"/>
          <p:cNvGrpSpPr/>
          <p:nvPr/>
        </p:nvGrpSpPr>
        <p:grpSpPr>
          <a:xfrm>
            <a:off x="4472461" y="3652848"/>
            <a:ext cx="1440000" cy="575444"/>
            <a:chOff x="2610578" y="1845266"/>
            <a:chExt cx="1440000" cy="575444"/>
          </a:xfrm>
        </p:grpSpPr>
        <p:pic>
          <p:nvPicPr>
            <p:cNvPr id="669" name="Google Shape;669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150578" y="184526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18"/>
            <p:cNvSpPr txBox="1"/>
            <p:nvPr/>
          </p:nvSpPr>
          <p:spPr>
            <a:xfrm>
              <a:off x="2610578" y="2205266"/>
              <a:ext cx="14400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Amazon API Gateway</a:t>
              </a:r>
              <a:endParaRPr/>
            </a:p>
          </p:txBody>
        </p:sp>
      </p:grpSp>
      <p:grpSp>
        <p:nvGrpSpPr>
          <p:cNvPr id="671" name="Google Shape;671;p18"/>
          <p:cNvGrpSpPr/>
          <p:nvPr/>
        </p:nvGrpSpPr>
        <p:grpSpPr>
          <a:xfrm>
            <a:off x="5676776" y="4410892"/>
            <a:ext cx="1440000" cy="575444"/>
            <a:chOff x="4914038" y="1586275"/>
            <a:chExt cx="1440000" cy="575444"/>
          </a:xfrm>
        </p:grpSpPr>
        <p:pic>
          <p:nvPicPr>
            <p:cNvPr id="672" name="Google Shape;672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54038" y="158627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18"/>
            <p:cNvSpPr txBox="1"/>
            <p:nvPr/>
          </p:nvSpPr>
          <p:spPr>
            <a:xfrm>
              <a:off x="4914038" y="1946275"/>
              <a:ext cx="14400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AWS Lambda</a:t>
              </a:r>
              <a:endParaRPr/>
            </a:p>
          </p:txBody>
        </p:sp>
      </p:grpSp>
      <p:grpSp>
        <p:nvGrpSpPr>
          <p:cNvPr id="674" name="Google Shape;674;p18"/>
          <p:cNvGrpSpPr/>
          <p:nvPr/>
        </p:nvGrpSpPr>
        <p:grpSpPr>
          <a:xfrm>
            <a:off x="7032282" y="3041646"/>
            <a:ext cx="3312689" cy="1879412"/>
            <a:chOff x="5878830" y="3347937"/>
            <a:chExt cx="3312689" cy="1879412"/>
          </a:xfrm>
        </p:grpSpPr>
        <p:pic>
          <p:nvPicPr>
            <p:cNvPr id="675" name="Google Shape;675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78830" y="336646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Google Shape;676;p18"/>
            <p:cNvSpPr txBox="1"/>
            <p:nvPr/>
          </p:nvSpPr>
          <p:spPr>
            <a:xfrm>
              <a:off x="6157541" y="3347937"/>
              <a:ext cx="14400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Amazon Personalize</a:t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5878831" y="3357636"/>
              <a:ext cx="3312688" cy="1869713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02900" tIns="91425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8" name="Google Shape;678;p18"/>
          <p:cNvSpPr/>
          <p:nvPr/>
        </p:nvSpPr>
        <p:spPr>
          <a:xfrm>
            <a:off x="8113236" y="3634165"/>
            <a:ext cx="720000" cy="36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Solution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Version</a:t>
            </a:r>
            <a:endParaRPr sz="8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79" name="Google Shape;679;p18"/>
          <p:cNvSpPr/>
          <p:nvPr/>
        </p:nvSpPr>
        <p:spPr>
          <a:xfrm>
            <a:off x="7266086" y="3643744"/>
            <a:ext cx="720000" cy="36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Campaign</a:t>
            </a:r>
            <a:endParaRPr sz="8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80" name="Google Shape;680;p18"/>
          <p:cNvSpPr/>
          <p:nvPr/>
        </p:nvSpPr>
        <p:spPr>
          <a:xfrm>
            <a:off x="7148439" y="4229356"/>
            <a:ext cx="2667506" cy="606876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Dataset Group</a:t>
            </a:r>
            <a:endParaRPr sz="8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1" name="Google Shape;681;p18"/>
          <p:cNvSpPr/>
          <p:nvPr/>
        </p:nvSpPr>
        <p:spPr>
          <a:xfrm>
            <a:off x="8118404" y="4417537"/>
            <a:ext cx="720000" cy="36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User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Metadata</a:t>
            </a:r>
            <a:endParaRPr sz="8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82" name="Google Shape;682;p18"/>
          <p:cNvSpPr/>
          <p:nvPr/>
        </p:nvSpPr>
        <p:spPr>
          <a:xfrm>
            <a:off x="7271254" y="4427116"/>
            <a:ext cx="720000" cy="36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Item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Metadata</a:t>
            </a:r>
            <a:endParaRPr sz="8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83" name="Google Shape;683;p18"/>
          <p:cNvSpPr/>
          <p:nvPr/>
        </p:nvSpPr>
        <p:spPr>
          <a:xfrm>
            <a:off x="8965555" y="4419311"/>
            <a:ext cx="720000" cy="36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Inter-actions</a:t>
            </a:r>
            <a:endParaRPr sz="8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84" name="Google Shape;684;p18"/>
          <p:cNvSpPr/>
          <p:nvPr/>
        </p:nvSpPr>
        <p:spPr>
          <a:xfrm>
            <a:off x="9354353" y="3634165"/>
            <a:ext cx="720000" cy="36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Event Tracker</a:t>
            </a:r>
            <a:endParaRPr sz="8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685" name="Google Shape;685;p18"/>
          <p:cNvCxnSpPr>
            <a:stCxn id="670" idx="2"/>
            <a:endCxn id="672" idx="1"/>
          </p:cNvCxnSpPr>
          <p:nvPr/>
        </p:nvCxnSpPr>
        <p:spPr>
          <a:xfrm rot="-5400000" flipH="1">
            <a:off x="5523211" y="3897542"/>
            <a:ext cx="362700" cy="1024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86" name="Google Shape;686;p18"/>
          <p:cNvCxnSpPr>
            <a:stCxn id="672" idx="0"/>
            <a:endCxn id="679" idx="1"/>
          </p:cNvCxnSpPr>
          <p:nvPr/>
        </p:nvCxnSpPr>
        <p:spPr>
          <a:xfrm rot="-5400000">
            <a:off x="6537926" y="3682642"/>
            <a:ext cx="587100" cy="8694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87" name="Google Shape;687;p18"/>
          <p:cNvCxnSpPr/>
          <p:nvPr/>
        </p:nvCxnSpPr>
        <p:spPr>
          <a:xfrm rot="10800000" flipH="1">
            <a:off x="6517010" y="2288588"/>
            <a:ext cx="3576900" cy="126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88" name="Google Shape;688;p18"/>
          <p:cNvCxnSpPr>
            <a:stCxn id="667" idx="2"/>
            <a:endCxn id="684" idx="0"/>
          </p:cNvCxnSpPr>
          <p:nvPr/>
        </p:nvCxnSpPr>
        <p:spPr>
          <a:xfrm rot="5400000">
            <a:off x="9519194" y="3065582"/>
            <a:ext cx="763800" cy="373200"/>
          </a:xfrm>
          <a:prstGeom prst="bentConnector3">
            <a:avLst>
              <a:gd name="adj1" fmla="val 50006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89" name="Google Shape;689;p18"/>
          <p:cNvSpPr txBox="1"/>
          <p:nvPr/>
        </p:nvSpPr>
        <p:spPr>
          <a:xfrm>
            <a:off x="5334074" y="2308796"/>
            <a:ext cx="90266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Put Events</a:t>
            </a:r>
            <a:endParaRPr/>
          </a:p>
        </p:txBody>
      </p:sp>
      <p:sp>
        <p:nvSpPr>
          <p:cNvPr id="690" name="Google Shape;690;p18"/>
          <p:cNvSpPr txBox="1"/>
          <p:nvPr/>
        </p:nvSpPr>
        <p:spPr>
          <a:xfrm>
            <a:off x="8235855" y="2472085"/>
            <a:ext cx="9026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Persist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Interactions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Data</a:t>
            </a:r>
            <a:endParaRPr/>
          </a:p>
        </p:txBody>
      </p:sp>
      <p:sp>
        <p:nvSpPr>
          <p:cNvPr id="691" name="Google Shape;691;p18"/>
          <p:cNvSpPr txBox="1"/>
          <p:nvPr/>
        </p:nvSpPr>
        <p:spPr>
          <a:xfrm>
            <a:off x="7524090" y="1845889"/>
            <a:ext cx="156287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Consume Stream</a:t>
            </a:r>
            <a:endParaRPr/>
          </a:p>
        </p:txBody>
      </p:sp>
      <p:sp>
        <p:nvSpPr>
          <p:cNvPr id="692" name="Google Shape;692;p18"/>
          <p:cNvSpPr txBox="1"/>
          <p:nvPr/>
        </p:nvSpPr>
        <p:spPr>
          <a:xfrm>
            <a:off x="4688884" y="4597537"/>
            <a:ext cx="156287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GetRecommendations</a:t>
            </a:r>
            <a:endParaRPr sz="8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693" name="Google Shape;693;p18"/>
          <p:cNvCxnSpPr>
            <a:stCxn id="646" idx="3"/>
            <a:endCxn id="660" idx="1"/>
          </p:cNvCxnSpPr>
          <p:nvPr/>
        </p:nvCxnSpPr>
        <p:spPr>
          <a:xfrm rot="10800000" flipH="1">
            <a:off x="3722775" y="2474791"/>
            <a:ext cx="1289700" cy="855600"/>
          </a:xfrm>
          <a:prstGeom prst="bentConnector3">
            <a:avLst>
              <a:gd name="adj1" fmla="val 49999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94" name="Google Shape;694;p18"/>
          <p:cNvCxnSpPr>
            <a:stCxn id="646" idx="3"/>
            <a:endCxn id="669" idx="1"/>
          </p:cNvCxnSpPr>
          <p:nvPr/>
        </p:nvCxnSpPr>
        <p:spPr>
          <a:xfrm>
            <a:off x="3722775" y="3330391"/>
            <a:ext cx="1289700" cy="502500"/>
          </a:xfrm>
          <a:prstGeom prst="bentConnector3">
            <a:avLst>
              <a:gd name="adj1" fmla="val 49999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95" name="Google Shape;695;p18"/>
          <p:cNvSpPr txBox="1"/>
          <p:nvPr/>
        </p:nvSpPr>
        <p:spPr>
          <a:xfrm>
            <a:off x="9325556" y="3078972"/>
            <a:ext cx="90266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Put Events</a:t>
            </a:r>
            <a:endParaRPr/>
          </a:p>
        </p:txBody>
      </p:sp>
      <p:sp>
        <p:nvSpPr>
          <p:cNvPr id="696" name="Google Shape;696;p18"/>
          <p:cNvSpPr/>
          <p:nvPr/>
        </p:nvSpPr>
        <p:spPr>
          <a:xfrm>
            <a:off x="9043726" y="2250296"/>
            <a:ext cx="723439" cy="645355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9"/>
          <p:cNvSpPr txBox="1">
            <a:spLocks noGrp="1"/>
          </p:cNvSpPr>
          <p:nvPr>
            <p:ph type="body" idx="1"/>
          </p:nvPr>
        </p:nvSpPr>
        <p:spPr>
          <a:xfrm>
            <a:off x="609365" y="494651"/>
            <a:ext cx="90246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PoC 사례 &gt; 아키텍처 (한국타이어)</a:t>
            </a:r>
            <a:endParaRPr b="1"/>
          </a:p>
        </p:txBody>
      </p:sp>
      <p:sp>
        <p:nvSpPr>
          <p:cNvPr id="702" name="Google Shape;702;p19"/>
          <p:cNvSpPr txBox="1">
            <a:spLocks noGrp="1"/>
          </p:cNvSpPr>
          <p:nvPr>
            <p:ph type="body" idx="2"/>
          </p:nvPr>
        </p:nvSpPr>
        <p:spPr>
          <a:xfrm>
            <a:off x="487527" y="1058911"/>
            <a:ext cx="11216946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한국 타이어의 설비 관련 Data 분석/활용 기반 확보 및 Data 활용 Infra 구축을 통한 데이터 체계 확립 &amp;  AI/ML 분석을 통한 부적합(LS) 발생 원인 규명 및 최소화함</a:t>
            </a:r>
            <a:endParaRPr/>
          </a:p>
        </p:txBody>
      </p:sp>
      <p:sp>
        <p:nvSpPr>
          <p:cNvPr id="703" name="Google Shape;703;p19"/>
          <p:cNvSpPr/>
          <p:nvPr/>
        </p:nvSpPr>
        <p:spPr>
          <a:xfrm>
            <a:off x="1795066" y="5405020"/>
            <a:ext cx="7992762" cy="72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72000" rIns="36000" bIns="72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Data scientist들이 설비 공정 간 연결 관계를 분석할 수 있는 클라우드 통합 분석 환경 구축 </a:t>
            </a:r>
            <a:endParaRPr/>
          </a:p>
          <a:p>
            <a:pPr marL="3429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04" name="Google Shape;704;p19"/>
          <p:cNvSpPr/>
          <p:nvPr/>
        </p:nvSpPr>
        <p:spPr>
          <a:xfrm>
            <a:off x="609365" y="5405020"/>
            <a:ext cx="1254836" cy="720000"/>
          </a:xfrm>
          <a:prstGeom prst="homePlate">
            <a:avLst>
              <a:gd name="adj" fmla="val 21635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시사점</a:t>
            </a:r>
            <a:endParaRPr sz="1400" b="1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05" name="Google Shape;705;p19"/>
          <p:cNvSpPr/>
          <p:nvPr/>
        </p:nvSpPr>
        <p:spPr>
          <a:xfrm>
            <a:off x="1487962" y="1578477"/>
            <a:ext cx="9287988" cy="371127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706" name="Google Shape;70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9570" y="1767901"/>
            <a:ext cx="7475351" cy="340658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9"/>
          <p:cNvSpPr/>
          <p:nvPr/>
        </p:nvSpPr>
        <p:spPr>
          <a:xfrm>
            <a:off x="6417245" y="3860742"/>
            <a:ext cx="2574355" cy="968433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08" name="Google Shape;708;p19"/>
          <p:cNvSpPr/>
          <p:nvPr/>
        </p:nvSpPr>
        <p:spPr>
          <a:xfrm>
            <a:off x="8058720" y="2944784"/>
            <a:ext cx="980505" cy="800694"/>
          </a:xfrm>
          <a:prstGeom prst="rect">
            <a:avLst/>
          </a:prstGeom>
          <a:solidFill>
            <a:srgbClr val="A889CD">
              <a:alpha val="25882"/>
            </a:srgbClr>
          </a:solidFill>
          <a:ln w="31750" cap="flat" cmpd="sng">
            <a:solidFill>
              <a:srgbClr val="7030A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"/>
          <p:cNvSpPr txBox="1">
            <a:spLocks noGrp="1"/>
          </p:cNvSpPr>
          <p:nvPr>
            <p:ph type="body" idx="1"/>
          </p:nvPr>
        </p:nvSpPr>
        <p:spPr>
          <a:xfrm>
            <a:off x="3626588" y="2012873"/>
            <a:ext cx="5684334" cy="276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ko-KR" sz="2000" b="1"/>
              <a:t>데이터 아키텍처 이해</a:t>
            </a:r>
            <a:endParaRPr sz="2000" b="1"/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ko-KR" sz="2000" b="1"/>
              <a:t>데이터 모델링 수행 가이드</a:t>
            </a:r>
            <a:endParaRPr sz="2000" b="1"/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ko-KR" sz="2000" b="1"/>
              <a:t>물리 DB 설계 가이드</a:t>
            </a:r>
            <a:endParaRPr sz="2000" b="1"/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ko-KR" sz="2000" b="1"/>
              <a:t>데이터베이스 특징</a:t>
            </a:r>
            <a:endParaRPr sz="2000" b="1"/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ko-KR" sz="2000" b="1"/>
              <a:t>관리 테이블 </a:t>
            </a:r>
            <a:endParaRPr sz="2000" b="1"/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ko-KR" sz="2000" b="1"/>
              <a:t>참고자료</a:t>
            </a:r>
            <a:endParaRPr sz="2000" b="1"/>
          </a:p>
        </p:txBody>
      </p:sp>
      <p:sp>
        <p:nvSpPr>
          <p:cNvPr id="213" name="Google Shape;213;p2"/>
          <p:cNvSpPr txBox="1">
            <a:spLocks noGrp="1"/>
          </p:cNvSpPr>
          <p:nvPr>
            <p:ph type="body" idx="2"/>
          </p:nvPr>
        </p:nvSpPr>
        <p:spPr>
          <a:xfrm>
            <a:off x="593471" y="2181183"/>
            <a:ext cx="2534739" cy="42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ko-KR" sz="2800" b="1"/>
              <a:t>목차</a:t>
            </a:r>
            <a:endParaRPr sz="28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0"/>
          <p:cNvSpPr/>
          <p:nvPr/>
        </p:nvSpPr>
        <p:spPr>
          <a:xfrm>
            <a:off x="4076180" y="1680072"/>
            <a:ext cx="5075423" cy="3625368"/>
          </a:xfrm>
          <a:prstGeom prst="roundRect">
            <a:avLst>
              <a:gd name="adj" fmla="val 407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20"/>
          <p:cNvSpPr txBox="1"/>
          <p:nvPr/>
        </p:nvSpPr>
        <p:spPr>
          <a:xfrm>
            <a:off x="3430392" y="3744690"/>
            <a:ext cx="474254" cy="24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6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AWS S3</a:t>
            </a:r>
            <a:b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Bucket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5" name="Google Shape;715;p20"/>
          <p:cNvGrpSpPr/>
          <p:nvPr/>
        </p:nvGrpSpPr>
        <p:grpSpPr>
          <a:xfrm>
            <a:off x="3484845" y="3348131"/>
            <a:ext cx="388391" cy="353045"/>
            <a:chOff x="3930659" y="1905003"/>
            <a:chExt cx="1287054" cy="1334932"/>
          </a:xfrm>
        </p:grpSpPr>
        <p:sp>
          <p:nvSpPr>
            <p:cNvPr id="716" name="Google Shape;716;p20"/>
            <p:cNvSpPr/>
            <p:nvPr/>
          </p:nvSpPr>
          <p:spPr>
            <a:xfrm>
              <a:off x="3932154" y="2100941"/>
              <a:ext cx="1207890" cy="1138994"/>
            </a:xfrm>
            <a:custGeom>
              <a:avLst/>
              <a:gdLst/>
              <a:ahLst/>
              <a:cxnLst/>
              <a:rect l="l" t="t" r="r" b="b"/>
              <a:pathLst>
                <a:path w="1207885" h="1138992" extrusionOk="0">
                  <a:moveTo>
                    <a:pt x="603943" y="1138979"/>
                  </a:moveTo>
                  <a:cubicBezTo>
                    <a:pt x="421705" y="1138979"/>
                    <a:pt x="133240" y="1097744"/>
                    <a:pt x="129534" y="987660"/>
                  </a:cubicBezTo>
                  <a:lnTo>
                    <a:pt x="314" y="32552"/>
                  </a:lnTo>
                  <a:cubicBezTo>
                    <a:pt x="-2002" y="17053"/>
                    <a:pt x="8744" y="2620"/>
                    <a:pt x="24316" y="315"/>
                  </a:cubicBezTo>
                  <a:cubicBezTo>
                    <a:pt x="38858" y="-1837"/>
                    <a:pt x="52660" y="7374"/>
                    <a:pt x="56183" y="21581"/>
                  </a:cubicBezTo>
                  <a:cubicBezTo>
                    <a:pt x="70625" y="76435"/>
                    <a:pt x="285928" y="153040"/>
                    <a:pt x="603943" y="153040"/>
                  </a:cubicBezTo>
                  <a:cubicBezTo>
                    <a:pt x="921958" y="153040"/>
                    <a:pt x="1137261" y="76529"/>
                    <a:pt x="1151703" y="21581"/>
                  </a:cubicBezTo>
                  <a:cubicBezTo>
                    <a:pt x="1155476" y="6368"/>
                    <a:pt x="1170925" y="-2921"/>
                    <a:pt x="1186203" y="833"/>
                  </a:cubicBezTo>
                  <a:cubicBezTo>
                    <a:pt x="1200484" y="4340"/>
                    <a:pt x="1209738" y="18077"/>
                    <a:pt x="1207572" y="32552"/>
                  </a:cubicBezTo>
                  <a:lnTo>
                    <a:pt x="1078447" y="987754"/>
                  </a:lnTo>
                  <a:cubicBezTo>
                    <a:pt x="1077212" y="1025584"/>
                    <a:pt x="1043482" y="1057361"/>
                    <a:pt x="978111" y="1083085"/>
                  </a:cubicBezTo>
                  <a:cubicBezTo>
                    <a:pt x="949132" y="1093876"/>
                    <a:pt x="919407" y="1102596"/>
                    <a:pt x="889177" y="1109188"/>
                  </a:cubicBezTo>
                  <a:cubicBezTo>
                    <a:pt x="795475" y="1129436"/>
                    <a:pt x="699828" y="1139423"/>
                    <a:pt x="603943" y="1138979"/>
                  </a:cubicBezTo>
                  <a:close/>
                  <a:moveTo>
                    <a:pt x="68344" y="109914"/>
                  </a:moveTo>
                  <a:lnTo>
                    <a:pt x="186258" y="981323"/>
                  </a:lnTo>
                  <a:cubicBezTo>
                    <a:pt x="186348" y="982581"/>
                    <a:pt x="186348" y="983848"/>
                    <a:pt x="186258" y="985106"/>
                  </a:cubicBezTo>
                  <a:cubicBezTo>
                    <a:pt x="186258" y="1018491"/>
                    <a:pt x="348828" y="1082140"/>
                    <a:pt x="603658" y="1082140"/>
                  </a:cubicBezTo>
                  <a:cubicBezTo>
                    <a:pt x="695229" y="1082622"/>
                    <a:pt x="786579" y="1073108"/>
                    <a:pt x="876065" y="1053767"/>
                  </a:cubicBezTo>
                  <a:cubicBezTo>
                    <a:pt x="903541" y="1047696"/>
                    <a:pt x="930534" y="1039638"/>
                    <a:pt x="956828" y="1029651"/>
                  </a:cubicBezTo>
                  <a:cubicBezTo>
                    <a:pt x="1009561" y="1008844"/>
                    <a:pt x="1021153" y="990308"/>
                    <a:pt x="1021153" y="984917"/>
                  </a:cubicBezTo>
                  <a:cubicBezTo>
                    <a:pt x="1021153" y="983688"/>
                    <a:pt x="1021153" y="982458"/>
                    <a:pt x="1021153" y="981134"/>
                  </a:cubicBezTo>
                  <a:lnTo>
                    <a:pt x="1139066" y="109725"/>
                  </a:lnTo>
                  <a:cubicBezTo>
                    <a:pt x="1029039" y="175076"/>
                    <a:pt x="806515" y="209596"/>
                    <a:pt x="603468" y="209596"/>
                  </a:cubicBezTo>
                  <a:cubicBezTo>
                    <a:pt x="400421" y="209596"/>
                    <a:pt x="178372" y="175265"/>
                    <a:pt x="68344" y="109914"/>
                  </a:cubicBezTo>
                  <a:close/>
                </a:path>
              </a:pathLst>
            </a:custGeom>
            <a:solidFill>
              <a:srgbClr val="3F8624"/>
            </a:solidFill>
            <a:ln w="9525" cap="flat" cmpd="sng">
              <a:solidFill>
                <a:srgbClr val="3F86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3930659" y="1905003"/>
              <a:ext cx="1210944" cy="405726"/>
            </a:xfrm>
            <a:custGeom>
              <a:avLst/>
              <a:gdLst/>
              <a:ahLst/>
              <a:cxnLst/>
              <a:rect l="l" t="t" r="r" b="b"/>
              <a:pathLst>
                <a:path w="1210940" h="405724" extrusionOk="0">
                  <a:moveTo>
                    <a:pt x="605434" y="405724"/>
                  </a:moveTo>
                  <a:cubicBezTo>
                    <a:pt x="335307" y="405724"/>
                    <a:pt x="32115" y="344819"/>
                    <a:pt x="2470" y="231897"/>
                  </a:cubicBezTo>
                  <a:cubicBezTo>
                    <a:pt x="2470" y="230762"/>
                    <a:pt x="1995" y="229627"/>
                    <a:pt x="1805" y="228397"/>
                  </a:cubicBezTo>
                  <a:lnTo>
                    <a:pt x="0" y="216576"/>
                  </a:lnTo>
                  <a:cubicBezTo>
                    <a:pt x="0" y="215346"/>
                    <a:pt x="0" y="214117"/>
                    <a:pt x="0" y="212887"/>
                  </a:cubicBezTo>
                  <a:cubicBezTo>
                    <a:pt x="0" y="87387"/>
                    <a:pt x="319060" y="0"/>
                    <a:pt x="605434" y="0"/>
                  </a:cubicBezTo>
                  <a:cubicBezTo>
                    <a:pt x="891809" y="0"/>
                    <a:pt x="1210869" y="87387"/>
                    <a:pt x="1210869" y="212887"/>
                  </a:cubicBezTo>
                  <a:cubicBezTo>
                    <a:pt x="1210964" y="214146"/>
                    <a:pt x="1210964" y="215411"/>
                    <a:pt x="1210869" y="216670"/>
                  </a:cubicBezTo>
                  <a:lnTo>
                    <a:pt x="1209254" y="228492"/>
                  </a:lnTo>
                  <a:cubicBezTo>
                    <a:pt x="1209121" y="229643"/>
                    <a:pt x="1208902" y="230782"/>
                    <a:pt x="1208588" y="231897"/>
                  </a:cubicBezTo>
                  <a:cubicBezTo>
                    <a:pt x="1178754" y="344819"/>
                    <a:pt x="875657" y="405724"/>
                    <a:pt x="605434" y="405724"/>
                  </a:cubicBezTo>
                  <a:close/>
                  <a:moveTo>
                    <a:pt x="58149" y="218940"/>
                  </a:moveTo>
                  <a:cubicBezTo>
                    <a:pt x="76012" y="273699"/>
                    <a:pt x="290175" y="348980"/>
                    <a:pt x="605434" y="348980"/>
                  </a:cubicBezTo>
                  <a:cubicBezTo>
                    <a:pt x="920694" y="348980"/>
                    <a:pt x="1135142" y="273320"/>
                    <a:pt x="1152815" y="218940"/>
                  </a:cubicBezTo>
                  <a:lnTo>
                    <a:pt x="1153765" y="211469"/>
                  </a:lnTo>
                  <a:cubicBezTo>
                    <a:pt x="1149679" y="156237"/>
                    <a:pt x="924779" y="56745"/>
                    <a:pt x="605434" y="56745"/>
                  </a:cubicBezTo>
                  <a:cubicBezTo>
                    <a:pt x="286090" y="56745"/>
                    <a:pt x="61095" y="156332"/>
                    <a:pt x="57009" y="211469"/>
                  </a:cubicBezTo>
                  <a:close/>
                </a:path>
              </a:pathLst>
            </a:custGeom>
            <a:solidFill>
              <a:srgbClr val="3F8624"/>
            </a:solidFill>
            <a:ln w="9525" cap="flat" cmpd="sng">
              <a:solidFill>
                <a:srgbClr val="3F86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4523558" y="2427908"/>
              <a:ext cx="694155" cy="275778"/>
            </a:xfrm>
            <a:custGeom>
              <a:avLst/>
              <a:gdLst/>
              <a:ahLst/>
              <a:cxnLst/>
              <a:rect l="l" t="t" r="r" b="b"/>
              <a:pathLst>
                <a:path w="694155" h="275779" extrusionOk="0">
                  <a:moveTo>
                    <a:pt x="619307" y="275779"/>
                  </a:moveTo>
                  <a:cubicBezTo>
                    <a:pt x="483340" y="275779"/>
                    <a:pt x="186229" y="141956"/>
                    <a:pt x="0" y="50976"/>
                  </a:cubicBezTo>
                  <a:lnTo>
                    <a:pt x="24704" y="0"/>
                  </a:lnTo>
                  <a:cubicBezTo>
                    <a:pt x="282004" y="125689"/>
                    <a:pt x="584151" y="241922"/>
                    <a:pt x="635649" y="220075"/>
                  </a:cubicBezTo>
                  <a:cubicBezTo>
                    <a:pt x="631659" y="211752"/>
                    <a:pt x="612751" y="186406"/>
                    <a:pt x="523057" y="137038"/>
                  </a:cubicBezTo>
                  <a:lnTo>
                    <a:pt x="518401" y="134485"/>
                  </a:lnTo>
                  <a:lnTo>
                    <a:pt x="546335" y="84928"/>
                  </a:lnTo>
                  <a:lnTo>
                    <a:pt x="550706" y="87387"/>
                  </a:lnTo>
                  <a:cubicBezTo>
                    <a:pt x="642205" y="137700"/>
                    <a:pt x="686007" y="176381"/>
                    <a:pt x="693228" y="212603"/>
                  </a:cubicBezTo>
                  <a:cubicBezTo>
                    <a:pt x="696183" y="227985"/>
                    <a:pt x="691993" y="243872"/>
                    <a:pt x="681826" y="255824"/>
                  </a:cubicBezTo>
                  <a:cubicBezTo>
                    <a:pt x="670044" y="269726"/>
                    <a:pt x="648381" y="275779"/>
                    <a:pt x="619307" y="275779"/>
                  </a:cubicBezTo>
                  <a:close/>
                </a:path>
              </a:pathLst>
            </a:custGeom>
            <a:solidFill>
              <a:srgbClr val="3F8624"/>
            </a:solidFill>
            <a:ln w="9525" cap="flat" cmpd="sng">
              <a:solidFill>
                <a:srgbClr val="3F86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4473945" y="2391586"/>
              <a:ext cx="124089" cy="123513"/>
            </a:xfrm>
            <a:custGeom>
              <a:avLst/>
              <a:gdLst/>
              <a:ahLst/>
              <a:cxnLst/>
              <a:rect l="l" t="t" r="r" b="b"/>
              <a:pathLst>
                <a:path w="124089" h="123514" extrusionOk="0">
                  <a:moveTo>
                    <a:pt x="62140" y="123514"/>
                  </a:moveTo>
                  <a:cubicBezTo>
                    <a:pt x="27874" y="123566"/>
                    <a:pt x="52" y="95959"/>
                    <a:pt x="0" y="61852"/>
                  </a:cubicBezTo>
                  <a:cubicBezTo>
                    <a:pt x="-52" y="27744"/>
                    <a:pt x="27684" y="52"/>
                    <a:pt x="61951" y="0"/>
                  </a:cubicBezTo>
                  <a:cubicBezTo>
                    <a:pt x="96217" y="-52"/>
                    <a:pt x="124037" y="27555"/>
                    <a:pt x="124089" y="61663"/>
                  </a:cubicBezTo>
                  <a:cubicBezTo>
                    <a:pt x="124089" y="61757"/>
                    <a:pt x="124089" y="61852"/>
                    <a:pt x="124089" y="61946"/>
                  </a:cubicBezTo>
                  <a:cubicBezTo>
                    <a:pt x="123933" y="95921"/>
                    <a:pt x="96274" y="123411"/>
                    <a:pt x="62140" y="123514"/>
                  </a:cubicBezTo>
                  <a:close/>
                  <a:moveTo>
                    <a:pt x="62140" y="57312"/>
                  </a:moveTo>
                  <a:cubicBezTo>
                    <a:pt x="59463" y="57312"/>
                    <a:pt x="57294" y="59471"/>
                    <a:pt x="57294" y="62135"/>
                  </a:cubicBezTo>
                  <a:cubicBezTo>
                    <a:pt x="57294" y="67526"/>
                    <a:pt x="66795" y="67526"/>
                    <a:pt x="66795" y="62135"/>
                  </a:cubicBezTo>
                  <a:cubicBezTo>
                    <a:pt x="67007" y="59480"/>
                    <a:pt x="65016" y="57156"/>
                    <a:pt x="62348" y="56946"/>
                  </a:cubicBezTo>
                  <a:cubicBezTo>
                    <a:pt x="62278" y="56941"/>
                    <a:pt x="62209" y="56937"/>
                    <a:pt x="62140" y="56934"/>
                  </a:cubicBezTo>
                  <a:close/>
                </a:path>
              </a:pathLst>
            </a:custGeom>
            <a:solidFill>
              <a:srgbClr val="3F8624"/>
            </a:solidFill>
            <a:ln w="9525" cap="flat" cmpd="sng">
              <a:solidFill>
                <a:srgbClr val="3F86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20"/>
          <p:cNvSpPr txBox="1"/>
          <p:nvPr/>
        </p:nvSpPr>
        <p:spPr>
          <a:xfrm>
            <a:off x="5258575" y="2353890"/>
            <a:ext cx="1413877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Staging Table</a:t>
            </a:r>
            <a:endParaRPr sz="10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(원본 데이터)</a:t>
            </a:r>
            <a:endParaRPr sz="9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0"/>
          <p:cNvSpPr txBox="1"/>
          <p:nvPr/>
        </p:nvSpPr>
        <p:spPr>
          <a:xfrm>
            <a:off x="7732744" y="2353876"/>
            <a:ext cx="1142587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Target Table</a:t>
            </a:r>
            <a:br>
              <a:rPr lang="ko-KR"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(데이터마트)</a:t>
            </a:r>
            <a:endParaRPr sz="9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2" name="Google Shape;722;p20"/>
          <p:cNvGrpSpPr/>
          <p:nvPr/>
        </p:nvGrpSpPr>
        <p:grpSpPr>
          <a:xfrm>
            <a:off x="5832886" y="3020582"/>
            <a:ext cx="265246" cy="241532"/>
            <a:chOff x="5919295" y="2299990"/>
            <a:chExt cx="241106" cy="241532"/>
          </a:xfrm>
        </p:grpSpPr>
        <p:sp>
          <p:nvSpPr>
            <p:cNvPr id="723" name="Google Shape;723;p20"/>
            <p:cNvSpPr/>
            <p:nvPr/>
          </p:nvSpPr>
          <p:spPr>
            <a:xfrm>
              <a:off x="5919295" y="2299990"/>
              <a:ext cx="73233" cy="74672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1" y="15332"/>
                  </a:moveTo>
                  <a:lnTo>
                    <a:pt x="1" y="52278"/>
                  </a:lnTo>
                  <a:cubicBezTo>
                    <a:pt x="52" y="60607"/>
                    <a:pt x="6819" y="67333"/>
                    <a:pt x="15149" y="67333"/>
                  </a:cubicBezTo>
                  <a:lnTo>
                    <a:pt x="50801" y="67333"/>
                  </a:lnTo>
                  <a:cubicBezTo>
                    <a:pt x="59218" y="67333"/>
                    <a:pt x="66041" y="60510"/>
                    <a:pt x="66041" y="52093"/>
                  </a:cubicBezTo>
                  <a:lnTo>
                    <a:pt x="66041" y="15148"/>
                  </a:lnTo>
                  <a:cubicBezTo>
                    <a:pt x="65990" y="6767"/>
                    <a:pt x="59182" y="0"/>
                    <a:pt x="50801" y="0"/>
                  </a:cubicBezTo>
                  <a:lnTo>
                    <a:pt x="15149" y="0"/>
                  </a:lnTo>
                  <a:cubicBezTo>
                    <a:pt x="6783" y="-1"/>
                    <a:pt x="1" y="6781"/>
                    <a:pt x="0" y="15147"/>
                  </a:cubicBezTo>
                  <a:cubicBezTo>
                    <a:pt x="0" y="15209"/>
                    <a:pt x="0" y="15270"/>
                    <a:pt x="1" y="15332"/>
                  </a:cubicBezTo>
                  <a:close/>
                  <a:moveTo>
                    <a:pt x="15149" y="15332"/>
                  </a:moveTo>
                  <a:lnTo>
                    <a:pt x="51263" y="15332"/>
                  </a:lnTo>
                  <a:lnTo>
                    <a:pt x="51263" y="52278"/>
                  </a:lnTo>
                  <a:cubicBezTo>
                    <a:pt x="51345" y="52421"/>
                    <a:pt x="51345" y="52596"/>
                    <a:pt x="51263" y="52740"/>
                  </a:cubicBezTo>
                  <a:lnTo>
                    <a:pt x="15241" y="5227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0"/>
            <p:cNvSpPr/>
            <p:nvPr/>
          </p:nvSpPr>
          <p:spPr>
            <a:xfrm>
              <a:off x="6003180" y="2299990"/>
              <a:ext cx="73334" cy="74672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309" y="67333"/>
                    <a:pt x="66132" y="60510"/>
                    <a:pt x="66132" y="52093"/>
                  </a:cubicBezTo>
                  <a:lnTo>
                    <a:pt x="66132" y="15148"/>
                  </a:lnTo>
                  <a:cubicBezTo>
                    <a:pt x="66082" y="6767"/>
                    <a:pt x="59273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440"/>
                    <a:pt x="51147" y="52647"/>
                    <a:pt x="50892" y="52647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6087167" y="2300195"/>
              <a:ext cx="73231" cy="74467"/>
            </a:xfrm>
            <a:custGeom>
              <a:avLst/>
              <a:gdLst/>
              <a:ahLst/>
              <a:cxnLst/>
              <a:rect l="l" t="t" r="r" b="b"/>
              <a:pathLst>
                <a:path w="66039" h="67148" extrusionOk="0">
                  <a:moveTo>
                    <a:pt x="66040" y="15148"/>
                  </a:moveTo>
                  <a:cubicBezTo>
                    <a:pt x="66040" y="6782"/>
                    <a:pt x="59258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lnTo>
                    <a:pt x="0" y="52093"/>
                  </a:lnTo>
                  <a:cubicBezTo>
                    <a:pt x="102" y="60437"/>
                    <a:pt x="6895" y="67149"/>
                    <a:pt x="15240" y="67148"/>
                  </a:cubicBezTo>
                  <a:lnTo>
                    <a:pt x="50892" y="67148"/>
                  </a:lnTo>
                  <a:cubicBezTo>
                    <a:pt x="59258" y="67148"/>
                    <a:pt x="66040" y="60367"/>
                    <a:pt x="66040" y="52001"/>
                  </a:cubicBezTo>
                  <a:cubicBezTo>
                    <a:pt x="66040" y="51970"/>
                    <a:pt x="66040" y="51939"/>
                    <a:pt x="66040" y="51908"/>
                  </a:cubicBezTo>
                  <a:close/>
                  <a:moveTo>
                    <a:pt x="51262" y="52093"/>
                  </a:moveTo>
                  <a:lnTo>
                    <a:pt x="51262" y="52555"/>
                  </a:lnTo>
                  <a:lnTo>
                    <a:pt x="15148" y="52093"/>
                  </a:lnTo>
                  <a:lnTo>
                    <a:pt x="15609" y="15148"/>
                  </a:lnTo>
                  <a:lnTo>
                    <a:pt x="51631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5919296" y="2383471"/>
              <a:ext cx="73232" cy="74672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00" y="0"/>
                  </a:move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2" y="67333"/>
                    <a:pt x="15148" y="67333"/>
                  </a:cubicBezTo>
                  <a:lnTo>
                    <a:pt x="50800" y="67333"/>
                  </a:lnTo>
                  <a:cubicBezTo>
                    <a:pt x="59181" y="67333"/>
                    <a:pt x="65989" y="60567"/>
                    <a:pt x="66040" y="52185"/>
                  </a:cubicBezTo>
                  <a:lnTo>
                    <a:pt x="66040" y="15240"/>
                  </a:lnTo>
                  <a:cubicBezTo>
                    <a:pt x="66040" y="6823"/>
                    <a:pt x="59217" y="0"/>
                    <a:pt x="50800" y="0"/>
                  </a:cubicBezTo>
                  <a:close/>
                  <a:moveTo>
                    <a:pt x="50800" y="52093"/>
                  </a:moveTo>
                  <a:cubicBezTo>
                    <a:pt x="50800" y="52093"/>
                    <a:pt x="50800" y="52093"/>
                    <a:pt x="50800" y="52093"/>
                  </a:cubicBezTo>
                  <a:lnTo>
                    <a:pt x="14778" y="52093"/>
                  </a:lnTo>
                  <a:lnTo>
                    <a:pt x="14778" y="15148"/>
                  </a:lnTo>
                  <a:lnTo>
                    <a:pt x="50893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6003180" y="2383369"/>
              <a:ext cx="73334" cy="74672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73" y="67333"/>
                    <a:pt x="66082" y="60567"/>
                    <a:pt x="66132" y="52185"/>
                  </a:cubicBezTo>
                  <a:lnTo>
                    <a:pt x="66132" y="15240"/>
                  </a:lnTo>
                  <a:cubicBezTo>
                    <a:pt x="66132" y="6823"/>
                    <a:pt x="59309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185"/>
                    <a:pt x="51354" y="52185"/>
                    <a:pt x="50892" y="52185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6087167" y="2383471"/>
              <a:ext cx="73232" cy="74672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92" y="0"/>
                  </a:move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58" y="67333"/>
                    <a:pt x="66040" y="60551"/>
                    <a:pt x="66040" y="52185"/>
                  </a:cubicBezTo>
                  <a:lnTo>
                    <a:pt x="66040" y="15240"/>
                  </a:lnTo>
                  <a:cubicBezTo>
                    <a:pt x="66091" y="6875"/>
                    <a:pt x="59351" y="52"/>
                    <a:pt x="50985" y="0"/>
                  </a:cubicBezTo>
                  <a:cubicBezTo>
                    <a:pt x="50954" y="0"/>
                    <a:pt x="50923" y="0"/>
                    <a:pt x="50892" y="0"/>
                  </a:cubicBezTo>
                  <a:close/>
                  <a:moveTo>
                    <a:pt x="50892" y="52093"/>
                  </a:moveTo>
                  <a:lnTo>
                    <a:pt x="50892" y="52093"/>
                  </a:lnTo>
                  <a:lnTo>
                    <a:pt x="14778" y="52093"/>
                  </a:lnTo>
                  <a:lnTo>
                    <a:pt x="15240" y="15148"/>
                  </a:lnTo>
                  <a:lnTo>
                    <a:pt x="51262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5919296" y="2466850"/>
              <a:ext cx="73233" cy="74672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39" y="6710"/>
                    <a:pt x="59145" y="-1"/>
                    <a:pt x="50800" y="0"/>
                  </a:cubicBez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-51" y="60500"/>
                    <a:pt x="6648" y="67282"/>
                    <a:pt x="14963" y="67333"/>
                  </a:cubicBezTo>
                  <a:cubicBezTo>
                    <a:pt x="15024" y="67333"/>
                    <a:pt x="15086" y="67333"/>
                    <a:pt x="15148" y="67333"/>
                  </a:cubicBezTo>
                  <a:lnTo>
                    <a:pt x="50800" y="67333"/>
                  </a:lnTo>
                  <a:cubicBezTo>
                    <a:pt x="59166" y="67385"/>
                    <a:pt x="65989" y="60645"/>
                    <a:pt x="66041" y="52280"/>
                  </a:cubicBezTo>
                  <a:cubicBezTo>
                    <a:pt x="66042" y="52186"/>
                    <a:pt x="66041" y="5209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4778" y="15055"/>
                  </a:lnTo>
                  <a:lnTo>
                    <a:pt x="50893" y="15517"/>
                  </a:lnTo>
                  <a:lnTo>
                    <a:pt x="50893" y="52463"/>
                  </a:lnTo>
                  <a:cubicBezTo>
                    <a:pt x="50960" y="52609"/>
                    <a:pt x="50960" y="52778"/>
                    <a:pt x="50893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6003180" y="2466850"/>
              <a:ext cx="73335" cy="74672"/>
            </a:xfrm>
            <a:custGeom>
              <a:avLst/>
              <a:gdLst/>
              <a:ahLst/>
              <a:cxnLst/>
              <a:rect l="l" t="t" r="r" b="b"/>
              <a:pathLst>
                <a:path w="66133" h="67333" extrusionOk="0">
                  <a:moveTo>
                    <a:pt x="66132" y="52001"/>
                  </a:moveTo>
                  <a:lnTo>
                    <a:pt x="66132" y="15055"/>
                  </a:lnTo>
                  <a:cubicBezTo>
                    <a:pt x="66031" y="6710"/>
                    <a:pt x="59237" y="-1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58" y="67385"/>
                    <a:pt x="66082" y="60645"/>
                    <a:pt x="66133" y="52280"/>
                  </a:cubicBezTo>
                  <a:cubicBezTo>
                    <a:pt x="66134" y="52186"/>
                    <a:pt x="66133" y="52094"/>
                    <a:pt x="66132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354" y="15517"/>
                  </a:lnTo>
                  <a:lnTo>
                    <a:pt x="51354" y="52463"/>
                  </a:lnTo>
                  <a:cubicBezTo>
                    <a:pt x="51317" y="52701"/>
                    <a:pt x="51131" y="52887"/>
                    <a:pt x="5089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6087167" y="2466850"/>
              <a:ext cx="73234" cy="74672"/>
            </a:xfrm>
            <a:custGeom>
              <a:avLst/>
              <a:gdLst/>
              <a:ahLst/>
              <a:cxnLst/>
              <a:rect l="l" t="t" r="r" b="b"/>
              <a:pathLst>
                <a:path w="66042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89" y="6726"/>
                    <a:pt x="59223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07" y="67386"/>
                    <a:pt x="65990" y="60688"/>
                    <a:pt x="66042" y="52373"/>
                  </a:cubicBezTo>
                  <a:cubicBezTo>
                    <a:pt x="66043" y="52249"/>
                    <a:pt x="66042" y="5212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262" y="15517"/>
                  </a:lnTo>
                  <a:lnTo>
                    <a:pt x="51262" y="52463"/>
                  </a:lnTo>
                  <a:cubicBezTo>
                    <a:pt x="51262" y="52463"/>
                    <a:pt x="51262" y="52924"/>
                    <a:pt x="5126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20"/>
          <p:cNvGrpSpPr/>
          <p:nvPr/>
        </p:nvGrpSpPr>
        <p:grpSpPr>
          <a:xfrm>
            <a:off x="8123730" y="2975758"/>
            <a:ext cx="360564" cy="327782"/>
            <a:chOff x="5668281" y="1133450"/>
            <a:chExt cx="295563" cy="295567"/>
          </a:xfrm>
        </p:grpSpPr>
        <p:sp>
          <p:nvSpPr>
            <p:cNvPr id="733" name="Google Shape;733;p20"/>
            <p:cNvSpPr/>
            <p:nvPr/>
          </p:nvSpPr>
          <p:spPr>
            <a:xfrm>
              <a:off x="5707349" y="1172339"/>
              <a:ext cx="66041" cy="67333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1" y="15332"/>
                  </a:moveTo>
                  <a:lnTo>
                    <a:pt x="1" y="52278"/>
                  </a:lnTo>
                  <a:cubicBezTo>
                    <a:pt x="52" y="60607"/>
                    <a:pt x="6819" y="67333"/>
                    <a:pt x="15149" y="67333"/>
                  </a:cubicBezTo>
                  <a:lnTo>
                    <a:pt x="50801" y="67333"/>
                  </a:lnTo>
                  <a:cubicBezTo>
                    <a:pt x="59218" y="67333"/>
                    <a:pt x="66041" y="60510"/>
                    <a:pt x="66041" y="52093"/>
                  </a:cubicBezTo>
                  <a:lnTo>
                    <a:pt x="66041" y="15148"/>
                  </a:lnTo>
                  <a:cubicBezTo>
                    <a:pt x="65990" y="6767"/>
                    <a:pt x="59182" y="0"/>
                    <a:pt x="50801" y="0"/>
                  </a:cubicBezTo>
                  <a:lnTo>
                    <a:pt x="15149" y="0"/>
                  </a:lnTo>
                  <a:cubicBezTo>
                    <a:pt x="6783" y="-1"/>
                    <a:pt x="1" y="6781"/>
                    <a:pt x="0" y="15147"/>
                  </a:cubicBezTo>
                  <a:cubicBezTo>
                    <a:pt x="0" y="15209"/>
                    <a:pt x="0" y="15270"/>
                    <a:pt x="1" y="15332"/>
                  </a:cubicBezTo>
                  <a:close/>
                  <a:moveTo>
                    <a:pt x="15149" y="15332"/>
                  </a:moveTo>
                  <a:lnTo>
                    <a:pt x="51263" y="15332"/>
                  </a:lnTo>
                  <a:lnTo>
                    <a:pt x="51263" y="52278"/>
                  </a:lnTo>
                  <a:cubicBezTo>
                    <a:pt x="51345" y="52421"/>
                    <a:pt x="51345" y="52596"/>
                    <a:pt x="51263" y="52740"/>
                  </a:cubicBezTo>
                  <a:lnTo>
                    <a:pt x="15241" y="5227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5782996" y="1172339"/>
              <a:ext cx="66132" cy="67333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309" y="67333"/>
                    <a:pt x="66132" y="60510"/>
                    <a:pt x="66132" y="52093"/>
                  </a:cubicBezTo>
                  <a:lnTo>
                    <a:pt x="66132" y="15148"/>
                  </a:lnTo>
                  <a:cubicBezTo>
                    <a:pt x="66082" y="6767"/>
                    <a:pt x="59273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440"/>
                    <a:pt x="51147" y="52647"/>
                    <a:pt x="50892" y="52647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5858735" y="1172524"/>
              <a:ext cx="66039" cy="67148"/>
            </a:xfrm>
            <a:custGeom>
              <a:avLst/>
              <a:gdLst/>
              <a:ahLst/>
              <a:cxnLst/>
              <a:rect l="l" t="t" r="r" b="b"/>
              <a:pathLst>
                <a:path w="66039" h="67148" extrusionOk="0">
                  <a:moveTo>
                    <a:pt x="66040" y="15148"/>
                  </a:moveTo>
                  <a:cubicBezTo>
                    <a:pt x="66040" y="6782"/>
                    <a:pt x="59258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lnTo>
                    <a:pt x="0" y="52093"/>
                  </a:lnTo>
                  <a:cubicBezTo>
                    <a:pt x="102" y="60437"/>
                    <a:pt x="6895" y="67149"/>
                    <a:pt x="15240" y="67148"/>
                  </a:cubicBezTo>
                  <a:lnTo>
                    <a:pt x="50892" y="67148"/>
                  </a:lnTo>
                  <a:cubicBezTo>
                    <a:pt x="59258" y="67148"/>
                    <a:pt x="66040" y="60367"/>
                    <a:pt x="66040" y="52001"/>
                  </a:cubicBezTo>
                  <a:cubicBezTo>
                    <a:pt x="66040" y="51970"/>
                    <a:pt x="66040" y="51939"/>
                    <a:pt x="66040" y="51908"/>
                  </a:cubicBezTo>
                  <a:close/>
                  <a:moveTo>
                    <a:pt x="51262" y="52093"/>
                  </a:moveTo>
                  <a:lnTo>
                    <a:pt x="51262" y="52555"/>
                  </a:lnTo>
                  <a:lnTo>
                    <a:pt x="15148" y="52093"/>
                  </a:lnTo>
                  <a:lnTo>
                    <a:pt x="15609" y="15148"/>
                  </a:lnTo>
                  <a:lnTo>
                    <a:pt x="51631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5707350" y="1247615"/>
              <a:ext cx="66040" cy="67333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00" y="0"/>
                  </a:move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2" y="67333"/>
                    <a:pt x="15148" y="67333"/>
                  </a:cubicBezTo>
                  <a:lnTo>
                    <a:pt x="50800" y="67333"/>
                  </a:lnTo>
                  <a:cubicBezTo>
                    <a:pt x="59181" y="67333"/>
                    <a:pt x="65989" y="60567"/>
                    <a:pt x="66040" y="52185"/>
                  </a:cubicBezTo>
                  <a:lnTo>
                    <a:pt x="66040" y="15240"/>
                  </a:lnTo>
                  <a:cubicBezTo>
                    <a:pt x="66040" y="6823"/>
                    <a:pt x="59217" y="0"/>
                    <a:pt x="50800" y="0"/>
                  </a:cubicBezTo>
                  <a:close/>
                  <a:moveTo>
                    <a:pt x="50800" y="52093"/>
                  </a:moveTo>
                  <a:cubicBezTo>
                    <a:pt x="50800" y="52093"/>
                    <a:pt x="50800" y="52093"/>
                    <a:pt x="50800" y="52093"/>
                  </a:cubicBezTo>
                  <a:lnTo>
                    <a:pt x="14778" y="52093"/>
                  </a:lnTo>
                  <a:lnTo>
                    <a:pt x="14778" y="15148"/>
                  </a:lnTo>
                  <a:lnTo>
                    <a:pt x="50893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5782996" y="1247523"/>
              <a:ext cx="66132" cy="67333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73" y="67333"/>
                    <a:pt x="66082" y="60567"/>
                    <a:pt x="66132" y="52185"/>
                  </a:cubicBezTo>
                  <a:lnTo>
                    <a:pt x="66132" y="15240"/>
                  </a:lnTo>
                  <a:cubicBezTo>
                    <a:pt x="66132" y="6823"/>
                    <a:pt x="59309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185"/>
                    <a:pt x="51354" y="52185"/>
                    <a:pt x="50892" y="52185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5858735" y="1247615"/>
              <a:ext cx="66040" cy="67333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92" y="0"/>
                  </a:move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58" y="67333"/>
                    <a:pt x="66040" y="60551"/>
                    <a:pt x="66040" y="52185"/>
                  </a:cubicBezTo>
                  <a:lnTo>
                    <a:pt x="66040" y="15240"/>
                  </a:lnTo>
                  <a:cubicBezTo>
                    <a:pt x="66091" y="6875"/>
                    <a:pt x="59351" y="52"/>
                    <a:pt x="50985" y="0"/>
                  </a:cubicBezTo>
                  <a:cubicBezTo>
                    <a:pt x="50954" y="0"/>
                    <a:pt x="50923" y="0"/>
                    <a:pt x="50892" y="0"/>
                  </a:cubicBezTo>
                  <a:close/>
                  <a:moveTo>
                    <a:pt x="50892" y="52093"/>
                  </a:moveTo>
                  <a:lnTo>
                    <a:pt x="50892" y="52093"/>
                  </a:lnTo>
                  <a:lnTo>
                    <a:pt x="14778" y="52093"/>
                  </a:lnTo>
                  <a:lnTo>
                    <a:pt x="15240" y="15148"/>
                  </a:lnTo>
                  <a:lnTo>
                    <a:pt x="51262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5707350" y="1322799"/>
              <a:ext cx="66041" cy="67333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39" y="6710"/>
                    <a:pt x="59145" y="-1"/>
                    <a:pt x="50800" y="0"/>
                  </a:cubicBez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-51" y="60500"/>
                    <a:pt x="6648" y="67282"/>
                    <a:pt x="14963" y="67333"/>
                  </a:cubicBezTo>
                  <a:cubicBezTo>
                    <a:pt x="15024" y="67333"/>
                    <a:pt x="15086" y="67333"/>
                    <a:pt x="15148" y="67333"/>
                  </a:cubicBezTo>
                  <a:lnTo>
                    <a:pt x="50800" y="67333"/>
                  </a:lnTo>
                  <a:cubicBezTo>
                    <a:pt x="59166" y="67385"/>
                    <a:pt x="65989" y="60645"/>
                    <a:pt x="66041" y="52280"/>
                  </a:cubicBezTo>
                  <a:cubicBezTo>
                    <a:pt x="66042" y="52186"/>
                    <a:pt x="66041" y="5209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4778" y="15055"/>
                  </a:lnTo>
                  <a:lnTo>
                    <a:pt x="50893" y="15517"/>
                  </a:lnTo>
                  <a:lnTo>
                    <a:pt x="50893" y="52463"/>
                  </a:lnTo>
                  <a:cubicBezTo>
                    <a:pt x="50960" y="52609"/>
                    <a:pt x="50960" y="52778"/>
                    <a:pt x="50893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5782996" y="1322799"/>
              <a:ext cx="66133" cy="67333"/>
            </a:xfrm>
            <a:custGeom>
              <a:avLst/>
              <a:gdLst/>
              <a:ahLst/>
              <a:cxnLst/>
              <a:rect l="l" t="t" r="r" b="b"/>
              <a:pathLst>
                <a:path w="66133" h="67333" extrusionOk="0">
                  <a:moveTo>
                    <a:pt x="66132" y="52001"/>
                  </a:moveTo>
                  <a:lnTo>
                    <a:pt x="66132" y="15055"/>
                  </a:lnTo>
                  <a:cubicBezTo>
                    <a:pt x="66031" y="6710"/>
                    <a:pt x="59237" y="-1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58" y="67385"/>
                    <a:pt x="66082" y="60645"/>
                    <a:pt x="66133" y="52280"/>
                  </a:cubicBezTo>
                  <a:cubicBezTo>
                    <a:pt x="66134" y="52186"/>
                    <a:pt x="66133" y="52094"/>
                    <a:pt x="66132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354" y="15517"/>
                  </a:lnTo>
                  <a:lnTo>
                    <a:pt x="51354" y="52463"/>
                  </a:lnTo>
                  <a:cubicBezTo>
                    <a:pt x="51317" y="52701"/>
                    <a:pt x="51131" y="52887"/>
                    <a:pt x="5089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5858735" y="1322799"/>
              <a:ext cx="66042" cy="67333"/>
            </a:xfrm>
            <a:custGeom>
              <a:avLst/>
              <a:gdLst/>
              <a:ahLst/>
              <a:cxnLst/>
              <a:rect l="l" t="t" r="r" b="b"/>
              <a:pathLst>
                <a:path w="66042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89" y="6726"/>
                    <a:pt x="59223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07" y="67386"/>
                    <a:pt x="65990" y="60688"/>
                    <a:pt x="66042" y="52373"/>
                  </a:cubicBezTo>
                  <a:cubicBezTo>
                    <a:pt x="66043" y="52249"/>
                    <a:pt x="66042" y="5212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262" y="15517"/>
                  </a:lnTo>
                  <a:lnTo>
                    <a:pt x="51262" y="52463"/>
                  </a:lnTo>
                  <a:cubicBezTo>
                    <a:pt x="51262" y="52463"/>
                    <a:pt x="51262" y="52924"/>
                    <a:pt x="5126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5910920" y="1133454"/>
              <a:ext cx="50114" cy="30110"/>
            </a:xfrm>
            <a:custGeom>
              <a:avLst/>
              <a:gdLst/>
              <a:ahLst/>
              <a:cxnLst/>
              <a:rect l="l" t="t" r="r" b="b"/>
              <a:pathLst>
                <a:path w="50114" h="30110" extrusionOk="0">
                  <a:moveTo>
                    <a:pt x="32789" y="25400"/>
                  </a:moveTo>
                  <a:cubicBezTo>
                    <a:pt x="34438" y="28334"/>
                    <a:pt x="37552" y="30138"/>
                    <a:pt x="40917" y="30111"/>
                  </a:cubicBezTo>
                  <a:cubicBezTo>
                    <a:pt x="42464" y="30118"/>
                    <a:pt x="43989" y="29737"/>
                    <a:pt x="45351" y="29002"/>
                  </a:cubicBezTo>
                  <a:cubicBezTo>
                    <a:pt x="49814" y="26531"/>
                    <a:pt x="51427" y="20910"/>
                    <a:pt x="48956" y="16448"/>
                  </a:cubicBezTo>
                  <a:cubicBezTo>
                    <a:pt x="48956" y="16445"/>
                    <a:pt x="48954" y="16443"/>
                    <a:pt x="48953" y="16441"/>
                  </a:cubicBezTo>
                  <a:cubicBezTo>
                    <a:pt x="43371" y="6351"/>
                    <a:pt x="32774" y="63"/>
                    <a:pt x="21244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lnTo>
                    <a:pt x="21059" y="18473"/>
                  </a:lnTo>
                  <a:cubicBezTo>
                    <a:pt x="25934" y="18492"/>
                    <a:pt x="30418" y="21140"/>
                    <a:pt x="32789" y="2540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0"/>
            <p:cNvSpPr/>
            <p:nvPr/>
          </p:nvSpPr>
          <p:spPr>
            <a:xfrm>
              <a:off x="5668281" y="1241981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18473" y="9236"/>
                  </a:moveTo>
                  <a:cubicBezTo>
                    <a:pt x="18473" y="4135"/>
                    <a:pt x="14337" y="0"/>
                    <a:pt x="9236" y="0"/>
                  </a:cubicBez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7" y="54402"/>
                    <a:pt x="18473" y="50267"/>
                    <a:pt x="18473" y="4516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5668281" y="1367780"/>
              <a:ext cx="23676" cy="53201"/>
            </a:xfrm>
            <a:custGeom>
              <a:avLst/>
              <a:gdLst/>
              <a:ahLst/>
              <a:cxnLst/>
              <a:rect l="l" t="t" r="r" b="b"/>
              <a:pathLst>
                <a:path w="23676" h="53201" extrusionOk="0">
                  <a:moveTo>
                    <a:pt x="21613" y="38146"/>
                  </a:moveTo>
                  <a:cubicBezTo>
                    <a:pt x="19540" y="35770"/>
                    <a:pt x="18421" y="32710"/>
                    <a:pt x="18473" y="29556"/>
                  </a:cubicBezTo>
                  <a:lnTo>
                    <a:pt x="18473" y="9236"/>
                  </a:lnTo>
                  <a:cubicBezTo>
                    <a:pt x="18473" y="4135"/>
                    <a:pt x="14337" y="0"/>
                    <a:pt x="9236" y="0"/>
                  </a:cubicBezTo>
                  <a:cubicBezTo>
                    <a:pt x="4135" y="0"/>
                    <a:pt x="0" y="4135"/>
                    <a:pt x="0" y="9236"/>
                  </a:cubicBezTo>
                  <a:lnTo>
                    <a:pt x="0" y="29372"/>
                  </a:lnTo>
                  <a:cubicBezTo>
                    <a:pt x="18" y="36872"/>
                    <a:pt x="2665" y="44128"/>
                    <a:pt x="7481" y="49876"/>
                  </a:cubicBezTo>
                  <a:cubicBezTo>
                    <a:pt x="9219" y="51963"/>
                    <a:pt x="11786" y="53178"/>
                    <a:pt x="14501" y="53201"/>
                  </a:cubicBezTo>
                  <a:cubicBezTo>
                    <a:pt x="19602" y="53168"/>
                    <a:pt x="23710" y="49005"/>
                    <a:pt x="23676" y="43904"/>
                  </a:cubicBezTo>
                  <a:cubicBezTo>
                    <a:pt x="23663" y="41807"/>
                    <a:pt x="22935" y="39775"/>
                    <a:pt x="21613" y="3814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5722221" y="1133454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7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5668281" y="1304881"/>
              <a:ext cx="18472" cy="54864"/>
            </a:xfrm>
            <a:custGeom>
              <a:avLst/>
              <a:gdLst/>
              <a:ahLst/>
              <a:cxnLst/>
              <a:rect l="l" t="t" r="r" b="b"/>
              <a:pathLst>
                <a:path w="18472" h="54864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628"/>
                  </a:lnTo>
                  <a:cubicBezTo>
                    <a:pt x="0" y="50729"/>
                    <a:pt x="4135" y="54864"/>
                    <a:pt x="9236" y="54864"/>
                  </a:cubicBezTo>
                  <a:cubicBezTo>
                    <a:pt x="14337" y="54864"/>
                    <a:pt x="18473" y="50729"/>
                    <a:pt x="18473" y="45628"/>
                  </a:cubicBezTo>
                  <a:lnTo>
                    <a:pt x="18473" y="9236"/>
                  </a:lnTo>
                  <a:cubicBezTo>
                    <a:pt x="18473" y="4135"/>
                    <a:pt x="14337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5698114" y="1410545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8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5848390" y="1133454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44796" y="0"/>
                  </a:move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lnTo>
                    <a:pt x="45166" y="18473"/>
                  </a:lnTo>
                  <a:cubicBezTo>
                    <a:pt x="50267" y="18473"/>
                    <a:pt x="54402" y="14337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5945372" y="1297399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8" y="54402"/>
                    <a:pt x="18473" y="50267"/>
                    <a:pt x="18473" y="45166"/>
                  </a:cubicBezTo>
                  <a:lnTo>
                    <a:pt x="18473" y="9236"/>
                  </a:lnTo>
                  <a:cubicBezTo>
                    <a:pt x="18473" y="4135"/>
                    <a:pt x="14338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5886813" y="1410545"/>
              <a:ext cx="54586" cy="18472"/>
            </a:xfrm>
            <a:custGeom>
              <a:avLst/>
              <a:gdLst/>
              <a:ahLst/>
              <a:cxnLst/>
              <a:rect l="l" t="t" r="r" b="b"/>
              <a:pathLst>
                <a:path w="54586" h="18472" extrusionOk="0">
                  <a:moveTo>
                    <a:pt x="54587" y="9236"/>
                  </a:moveTo>
                  <a:cubicBezTo>
                    <a:pt x="54587" y="4135"/>
                    <a:pt x="50452" y="0"/>
                    <a:pt x="45351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lnTo>
                    <a:pt x="45443" y="18473"/>
                  </a:lnTo>
                  <a:lnTo>
                    <a:pt x="45443" y="18473"/>
                  </a:lnTo>
                  <a:cubicBezTo>
                    <a:pt x="50508" y="18422"/>
                    <a:pt x="54587" y="14302"/>
                    <a:pt x="54587" y="923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5668281" y="1179081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18473" y="9236"/>
                  </a:moveTo>
                  <a:cubicBezTo>
                    <a:pt x="18473" y="4135"/>
                    <a:pt x="14337" y="0"/>
                    <a:pt x="9236" y="0"/>
                  </a:cubicBez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7" y="54402"/>
                    <a:pt x="18473" y="50267"/>
                    <a:pt x="18473" y="4516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5823913" y="1410545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8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5945372" y="1234499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8" y="54402"/>
                    <a:pt x="18473" y="50267"/>
                    <a:pt x="18473" y="45166"/>
                  </a:cubicBezTo>
                  <a:lnTo>
                    <a:pt x="18473" y="9236"/>
                  </a:lnTo>
                  <a:cubicBezTo>
                    <a:pt x="18473" y="4135"/>
                    <a:pt x="14338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5945372" y="1171600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8" y="54402"/>
                    <a:pt x="18473" y="50267"/>
                    <a:pt x="18473" y="45166"/>
                  </a:cubicBezTo>
                  <a:lnTo>
                    <a:pt x="18473" y="9236"/>
                  </a:lnTo>
                  <a:cubicBezTo>
                    <a:pt x="18473" y="4135"/>
                    <a:pt x="14338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5668598" y="1133450"/>
              <a:ext cx="45587" cy="37042"/>
            </a:xfrm>
            <a:custGeom>
              <a:avLst/>
              <a:gdLst/>
              <a:ahLst/>
              <a:cxnLst/>
              <a:rect l="l" t="t" r="r" b="b"/>
              <a:pathLst>
                <a:path w="45587" h="37042" extrusionOk="0">
                  <a:moveTo>
                    <a:pt x="32010" y="18476"/>
                  </a:moveTo>
                  <a:lnTo>
                    <a:pt x="36351" y="18476"/>
                  </a:lnTo>
                  <a:cubicBezTo>
                    <a:pt x="41452" y="18476"/>
                    <a:pt x="45588" y="14341"/>
                    <a:pt x="45588" y="9240"/>
                  </a:cubicBezTo>
                  <a:cubicBezTo>
                    <a:pt x="45588" y="4139"/>
                    <a:pt x="41452" y="4"/>
                    <a:pt x="36351" y="4"/>
                  </a:cubicBezTo>
                  <a:lnTo>
                    <a:pt x="32010" y="4"/>
                  </a:lnTo>
                  <a:cubicBezTo>
                    <a:pt x="16366" y="-234"/>
                    <a:pt x="2864" y="10920"/>
                    <a:pt x="145" y="26327"/>
                  </a:cubicBezTo>
                  <a:cubicBezTo>
                    <a:pt x="-750" y="31349"/>
                    <a:pt x="2596" y="36146"/>
                    <a:pt x="7618" y="37040"/>
                  </a:cubicBezTo>
                  <a:cubicBezTo>
                    <a:pt x="7621" y="37041"/>
                    <a:pt x="7624" y="37041"/>
                    <a:pt x="7626" y="37042"/>
                  </a:cubicBezTo>
                  <a:lnTo>
                    <a:pt x="9289" y="37042"/>
                  </a:lnTo>
                  <a:cubicBezTo>
                    <a:pt x="13805" y="37115"/>
                    <a:pt x="17713" y="33911"/>
                    <a:pt x="18525" y="29468"/>
                  </a:cubicBezTo>
                  <a:cubicBezTo>
                    <a:pt x="19669" y="22965"/>
                    <a:pt x="25410" y="18285"/>
                    <a:pt x="32010" y="1847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5943813" y="1360299"/>
              <a:ext cx="20031" cy="54309"/>
            </a:xfrm>
            <a:custGeom>
              <a:avLst/>
              <a:gdLst/>
              <a:ahLst/>
              <a:cxnLst/>
              <a:rect l="l" t="t" r="r" b="b"/>
              <a:pathLst>
                <a:path w="20031" h="54309" extrusionOk="0">
                  <a:moveTo>
                    <a:pt x="10795" y="0"/>
                  </a:moveTo>
                  <a:cubicBezTo>
                    <a:pt x="5694" y="0"/>
                    <a:pt x="1559" y="4135"/>
                    <a:pt x="1559" y="9236"/>
                  </a:cubicBezTo>
                  <a:lnTo>
                    <a:pt x="1559" y="36945"/>
                  </a:lnTo>
                  <a:cubicBezTo>
                    <a:pt x="1584" y="38593"/>
                    <a:pt x="1270" y="40228"/>
                    <a:pt x="635" y="41748"/>
                  </a:cubicBezTo>
                  <a:cubicBezTo>
                    <a:pt x="-1220" y="46500"/>
                    <a:pt x="1127" y="51857"/>
                    <a:pt x="5879" y="53712"/>
                  </a:cubicBezTo>
                  <a:cubicBezTo>
                    <a:pt x="5917" y="53727"/>
                    <a:pt x="5955" y="53742"/>
                    <a:pt x="5992" y="53756"/>
                  </a:cubicBezTo>
                  <a:cubicBezTo>
                    <a:pt x="7064" y="54120"/>
                    <a:pt x="8186" y="54306"/>
                    <a:pt x="9318" y="54310"/>
                  </a:cubicBezTo>
                  <a:cubicBezTo>
                    <a:pt x="13126" y="54299"/>
                    <a:pt x="16537" y="51952"/>
                    <a:pt x="17907" y="48399"/>
                  </a:cubicBezTo>
                  <a:cubicBezTo>
                    <a:pt x="19305" y="44742"/>
                    <a:pt x="20025" y="40861"/>
                    <a:pt x="20032" y="36945"/>
                  </a:cubicBezTo>
                  <a:lnTo>
                    <a:pt x="20032" y="9236"/>
                  </a:lnTo>
                  <a:cubicBezTo>
                    <a:pt x="20032" y="4135"/>
                    <a:pt x="15897" y="0"/>
                    <a:pt x="10795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5761014" y="1410545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8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5785121" y="1133454"/>
              <a:ext cx="54032" cy="18472"/>
            </a:xfrm>
            <a:custGeom>
              <a:avLst/>
              <a:gdLst/>
              <a:ahLst/>
              <a:cxnLst/>
              <a:rect l="l" t="t" r="r" b="b"/>
              <a:pathLst>
                <a:path w="54032" h="18472" extrusionOk="0">
                  <a:moveTo>
                    <a:pt x="9236" y="18473"/>
                  </a:moveTo>
                  <a:lnTo>
                    <a:pt x="44796" y="18473"/>
                  </a:lnTo>
                  <a:cubicBezTo>
                    <a:pt x="49898" y="18473"/>
                    <a:pt x="54033" y="14337"/>
                    <a:pt x="54033" y="9236"/>
                  </a:cubicBezTo>
                  <a:cubicBezTo>
                    <a:pt x="54033" y="4135"/>
                    <a:pt x="49898" y="0"/>
                    <a:pt x="4479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9" name="Google Shape;7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6157" y="1743356"/>
            <a:ext cx="1091400" cy="24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0" name="Google Shape;760;p20"/>
          <p:cNvGrpSpPr/>
          <p:nvPr/>
        </p:nvGrpSpPr>
        <p:grpSpPr>
          <a:xfrm>
            <a:off x="5832847" y="3455386"/>
            <a:ext cx="265326" cy="241600"/>
            <a:chOff x="5919295" y="2299990"/>
            <a:chExt cx="241179" cy="241600"/>
          </a:xfrm>
        </p:grpSpPr>
        <p:sp>
          <p:nvSpPr>
            <p:cNvPr id="761" name="Google Shape;761;p20"/>
            <p:cNvSpPr/>
            <p:nvPr/>
          </p:nvSpPr>
          <p:spPr>
            <a:xfrm>
              <a:off x="5919295" y="2299990"/>
              <a:ext cx="73306" cy="74740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1" y="15332"/>
                  </a:moveTo>
                  <a:lnTo>
                    <a:pt x="1" y="52278"/>
                  </a:lnTo>
                  <a:cubicBezTo>
                    <a:pt x="52" y="60607"/>
                    <a:pt x="6819" y="67333"/>
                    <a:pt x="15149" y="67333"/>
                  </a:cubicBezTo>
                  <a:lnTo>
                    <a:pt x="50801" y="67333"/>
                  </a:lnTo>
                  <a:cubicBezTo>
                    <a:pt x="59218" y="67333"/>
                    <a:pt x="66041" y="60510"/>
                    <a:pt x="66041" y="52093"/>
                  </a:cubicBezTo>
                  <a:lnTo>
                    <a:pt x="66041" y="15148"/>
                  </a:lnTo>
                  <a:cubicBezTo>
                    <a:pt x="65990" y="6767"/>
                    <a:pt x="59182" y="0"/>
                    <a:pt x="50801" y="0"/>
                  </a:cubicBezTo>
                  <a:lnTo>
                    <a:pt x="15149" y="0"/>
                  </a:lnTo>
                  <a:cubicBezTo>
                    <a:pt x="6783" y="-1"/>
                    <a:pt x="1" y="6781"/>
                    <a:pt x="0" y="15147"/>
                  </a:cubicBezTo>
                  <a:cubicBezTo>
                    <a:pt x="0" y="15209"/>
                    <a:pt x="0" y="15270"/>
                    <a:pt x="1" y="15332"/>
                  </a:cubicBezTo>
                  <a:close/>
                  <a:moveTo>
                    <a:pt x="15149" y="15332"/>
                  </a:moveTo>
                  <a:lnTo>
                    <a:pt x="51263" y="15332"/>
                  </a:lnTo>
                  <a:lnTo>
                    <a:pt x="51263" y="52278"/>
                  </a:lnTo>
                  <a:cubicBezTo>
                    <a:pt x="51345" y="52421"/>
                    <a:pt x="51345" y="52596"/>
                    <a:pt x="51263" y="52740"/>
                  </a:cubicBezTo>
                  <a:lnTo>
                    <a:pt x="15241" y="5227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6003180" y="2299990"/>
              <a:ext cx="73407" cy="74740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309" y="67333"/>
                    <a:pt x="66132" y="60510"/>
                    <a:pt x="66132" y="52093"/>
                  </a:cubicBezTo>
                  <a:lnTo>
                    <a:pt x="66132" y="15148"/>
                  </a:lnTo>
                  <a:cubicBezTo>
                    <a:pt x="66082" y="6767"/>
                    <a:pt x="59273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440"/>
                    <a:pt x="51147" y="52647"/>
                    <a:pt x="50892" y="52647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6087167" y="2300195"/>
              <a:ext cx="73303" cy="74534"/>
            </a:xfrm>
            <a:custGeom>
              <a:avLst/>
              <a:gdLst/>
              <a:ahLst/>
              <a:cxnLst/>
              <a:rect l="l" t="t" r="r" b="b"/>
              <a:pathLst>
                <a:path w="66039" h="67148" extrusionOk="0">
                  <a:moveTo>
                    <a:pt x="66040" y="15148"/>
                  </a:moveTo>
                  <a:cubicBezTo>
                    <a:pt x="66040" y="6782"/>
                    <a:pt x="59258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lnTo>
                    <a:pt x="0" y="52093"/>
                  </a:lnTo>
                  <a:cubicBezTo>
                    <a:pt x="102" y="60437"/>
                    <a:pt x="6895" y="67149"/>
                    <a:pt x="15240" y="67148"/>
                  </a:cubicBezTo>
                  <a:lnTo>
                    <a:pt x="50892" y="67148"/>
                  </a:lnTo>
                  <a:cubicBezTo>
                    <a:pt x="59258" y="67148"/>
                    <a:pt x="66040" y="60367"/>
                    <a:pt x="66040" y="52001"/>
                  </a:cubicBezTo>
                  <a:cubicBezTo>
                    <a:pt x="66040" y="51970"/>
                    <a:pt x="66040" y="51939"/>
                    <a:pt x="66040" y="51908"/>
                  </a:cubicBezTo>
                  <a:close/>
                  <a:moveTo>
                    <a:pt x="51262" y="52093"/>
                  </a:moveTo>
                  <a:lnTo>
                    <a:pt x="51262" y="52555"/>
                  </a:lnTo>
                  <a:lnTo>
                    <a:pt x="15148" y="52093"/>
                  </a:lnTo>
                  <a:lnTo>
                    <a:pt x="15609" y="15148"/>
                  </a:lnTo>
                  <a:lnTo>
                    <a:pt x="51631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5919296" y="2383471"/>
              <a:ext cx="73304" cy="74740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00" y="0"/>
                  </a:move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2" y="67333"/>
                    <a:pt x="15148" y="67333"/>
                  </a:cubicBezTo>
                  <a:lnTo>
                    <a:pt x="50800" y="67333"/>
                  </a:lnTo>
                  <a:cubicBezTo>
                    <a:pt x="59181" y="67333"/>
                    <a:pt x="65989" y="60567"/>
                    <a:pt x="66040" y="52185"/>
                  </a:cubicBezTo>
                  <a:lnTo>
                    <a:pt x="66040" y="15240"/>
                  </a:lnTo>
                  <a:cubicBezTo>
                    <a:pt x="66040" y="6823"/>
                    <a:pt x="59217" y="0"/>
                    <a:pt x="50800" y="0"/>
                  </a:cubicBezTo>
                  <a:close/>
                  <a:moveTo>
                    <a:pt x="50800" y="52093"/>
                  </a:moveTo>
                  <a:cubicBezTo>
                    <a:pt x="50800" y="52093"/>
                    <a:pt x="50800" y="52093"/>
                    <a:pt x="50800" y="52093"/>
                  </a:cubicBezTo>
                  <a:lnTo>
                    <a:pt x="14778" y="52093"/>
                  </a:lnTo>
                  <a:lnTo>
                    <a:pt x="14778" y="15148"/>
                  </a:lnTo>
                  <a:lnTo>
                    <a:pt x="50893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6003180" y="2383369"/>
              <a:ext cx="73407" cy="74740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73" y="67333"/>
                    <a:pt x="66082" y="60567"/>
                    <a:pt x="66132" y="52185"/>
                  </a:cubicBezTo>
                  <a:lnTo>
                    <a:pt x="66132" y="15240"/>
                  </a:lnTo>
                  <a:cubicBezTo>
                    <a:pt x="66132" y="6823"/>
                    <a:pt x="59309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185"/>
                    <a:pt x="51354" y="52185"/>
                    <a:pt x="50892" y="52185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6087167" y="2383471"/>
              <a:ext cx="73304" cy="74740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92" y="0"/>
                  </a:move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58" y="67333"/>
                    <a:pt x="66040" y="60551"/>
                    <a:pt x="66040" y="52185"/>
                  </a:cubicBezTo>
                  <a:lnTo>
                    <a:pt x="66040" y="15240"/>
                  </a:lnTo>
                  <a:cubicBezTo>
                    <a:pt x="66091" y="6875"/>
                    <a:pt x="59351" y="52"/>
                    <a:pt x="50985" y="0"/>
                  </a:cubicBezTo>
                  <a:cubicBezTo>
                    <a:pt x="50954" y="0"/>
                    <a:pt x="50923" y="0"/>
                    <a:pt x="50892" y="0"/>
                  </a:cubicBezTo>
                  <a:close/>
                  <a:moveTo>
                    <a:pt x="50892" y="52093"/>
                  </a:moveTo>
                  <a:lnTo>
                    <a:pt x="50892" y="52093"/>
                  </a:lnTo>
                  <a:lnTo>
                    <a:pt x="14778" y="52093"/>
                  </a:lnTo>
                  <a:lnTo>
                    <a:pt x="15240" y="15148"/>
                  </a:lnTo>
                  <a:lnTo>
                    <a:pt x="51262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5919296" y="2466850"/>
              <a:ext cx="73306" cy="74740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39" y="6710"/>
                    <a:pt x="59145" y="-1"/>
                    <a:pt x="50800" y="0"/>
                  </a:cubicBez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-51" y="60500"/>
                    <a:pt x="6648" y="67282"/>
                    <a:pt x="14963" y="67333"/>
                  </a:cubicBezTo>
                  <a:cubicBezTo>
                    <a:pt x="15024" y="67333"/>
                    <a:pt x="15086" y="67333"/>
                    <a:pt x="15148" y="67333"/>
                  </a:cubicBezTo>
                  <a:lnTo>
                    <a:pt x="50800" y="67333"/>
                  </a:lnTo>
                  <a:cubicBezTo>
                    <a:pt x="59166" y="67385"/>
                    <a:pt x="65989" y="60645"/>
                    <a:pt x="66041" y="52280"/>
                  </a:cubicBezTo>
                  <a:cubicBezTo>
                    <a:pt x="66042" y="52186"/>
                    <a:pt x="66041" y="5209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4778" y="15055"/>
                  </a:lnTo>
                  <a:lnTo>
                    <a:pt x="50893" y="15517"/>
                  </a:lnTo>
                  <a:lnTo>
                    <a:pt x="50893" y="52463"/>
                  </a:lnTo>
                  <a:cubicBezTo>
                    <a:pt x="50960" y="52609"/>
                    <a:pt x="50960" y="52778"/>
                    <a:pt x="50893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6003180" y="2466850"/>
              <a:ext cx="73408" cy="74740"/>
            </a:xfrm>
            <a:custGeom>
              <a:avLst/>
              <a:gdLst/>
              <a:ahLst/>
              <a:cxnLst/>
              <a:rect l="l" t="t" r="r" b="b"/>
              <a:pathLst>
                <a:path w="66133" h="67333" extrusionOk="0">
                  <a:moveTo>
                    <a:pt x="66132" y="52001"/>
                  </a:moveTo>
                  <a:lnTo>
                    <a:pt x="66132" y="15055"/>
                  </a:lnTo>
                  <a:cubicBezTo>
                    <a:pt x="66031" y="6710"/>
                    <a:pt x="59237" y="-1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58" y="67385"/>
                    <a:pt x="66082" y="60645"/>
                    <a:pt x="66133" y="52280"/>
                  </a:cubicBezTo>
                  <a:cubicBezTo>
                    <a:pt x="66134" y="52186"/>
                    <a:pt x="66133" y="52094"/>
                    <a:pt x="66132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354" y="15517"/>
                  </a:lnTo>
                  <a:lnTo>
                    <a:pt x="51354" y="52463"/>
                  </a:lnTo>
                  <a:cubicBezTo>
                    <a:pt x="51317" y="52701"/>
                    <a:pt x="51131" y="52887"/>
                    <a:pt x="5089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6087167" y="2466850"/>
              <a:ext cx="73307" cy="74740"/>
            </a:xfrm>
            <a:custGeom>
              <a:avLst/>
              <a:gdLst/>
              <a:ahLst/>
              <a:cxnLst/>
              <a:rect l="l" t="t" r="r" b="b"/>
              <a:pathLst>
                <a:path w="66042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89" y="6726"/>
                    <a:pt x="59223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07" y="67386"/>
                    <a:pt x="65990" y="60688"/>
                    <a:pt x="66042" y="52373"/>
                  </a:cubicBezTo>
                  <a:cubicBezTo>
                    <a:pt x="66043" y="52249"/>
                    <a:pt x="66042" y="5212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262" y="15517"/>
                  </a:lnTo>
                  <a:lnTo>
                    <a:pt x="51262" y="52463"/>
                  </a:lnTo>
                  <a:cubicBezTo>
                    <a:pt x="51262" y="52463"/>
                    <a:pt x="51262" y="52924"/>
                    <a:pt x="5126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20"/>
          <p:cNvGrpSpPr/>
          <p:nvPr/>
        </p:nvGrpSpPr>
        <p:grpSpPr>
          <a:xfrm>
            <a:off x="5001188" y="3408773"/>
            <a:ext cx="360511" cy="327660"/>
            <a:chOff x="3810485" y="1809749"/>
            <a:chExt cx="1524189" cy="1524000"/>
          </a:xfrm>
        </p:grpSpPr>
        <p:sp>
          <p:nvSpPr>
            <p:cNvPr id="771" name="Google Shape;771;p20"/>
            <p:cNvSpPr/>
            <p:nvPr/>
          </p:nvSpPr>
          <p:spPr>
            <a:xfrm>
              <a:off x="3810485" y="1809749"/>
              <a:ext cx="1524189" cy="1524000"/>
            </a:xfrm>
            <a:custGeom>
              <a:avLst/>
              <a:gdLst/>
              <a:ahLst/>
              <a:cxnLst/>
              <a:rect l="l" t="t" r="r" b="b"/>
              <a:pathLst>
                <a:path w="1524189" h="1524000" extrusionOk="0">
                  <a:moveTo>
                    <a:pt x="143723" y="760571"/>
                  </a:moveTo>
                  <a:lnTo>
                    <a:pt x="143723" y="849630"/>
                  </a:lnTo>
                  <a:lnTo>
                    <a:pt x="30851" y="907733"/>
                  </a:lnTo>
                  <a:cubicBezTo>
                    <a:pt x="17034" y="915232"/>
                    <a:pt x="6757" y="927906"/>
                    <a:pt x="2276" y="942975"/>
                  </a:cubicBezTo>
                  <a:cubicBezTo>
                    <a:pt x="-2136" y="958987"/>
                    <a:pt x="-83" y="976084"/>
                    <a:pt x="7991" y="990600"/>
                  </a:cubicBezTo>
                  <a:lnTo>
                    <a:pt x="184680" y="1295876"/>
                  </a:lnTo>
                  <a:cubicBezTo>
                    <a:pt x="195001" y="1314345"/>
                    <a:pt x="214481" y="1325813"/>
                    <a:pt x="235639" y="1325880"/>
                  </a:cubicBezTo>
                  <a:cubicBezTo>
                    <a:pt x="245175" y="1324937"/>
                    <a:pt x="254334" y="1321670"/>
                    <a:pt x="262309" y="1316355"/>
                  </a:cubicBezTo>
                  <a:lnTo>
                    <a:pt x="369941" y="1258253"/>
                  </a:lnTo>
                  <a:cubicBezTo>
                    <a:pt x="414255" y="1296372"/>
                    <a:pt x="464222" y="1327385"/>
                    <a:pt x="518055" y="1350169"/>
                  </a:cubicBezTo>
                  <a:lnTo>
                    <a:pt x="518055" y="1464945"/>
                  </a:lnTo>
                  <a:cubicBezTo>
                    <a:pt x="518055" y="1497559"/>
                    <a:pt x="544495" y="1524000"/>
                    <a:pt x="577110" y="1524000"/>
                  </a:cubicBezTo>
                  <a:lnTo>
                    <a:pt x="932964" y="1524000"/>
                  </a:lnTo>
                  <a:cubicBezTo>
                    <a:pt x="965454" y="1523686"/>
                    <a:pt x="991705" y="1497435"/>
                    <a:pt x="992019" y="1464945"/>
                  </a:cubicBezTo>
                  <a:lnTo>
                    <a:pt x="992019" y="1350645"/>
                  </a:lnTo>
                  <a:cubicBezTo>
                    <a:pt x="1049579" y="1327299"/>
                    <a:pt x="1103595" y="1296038"/>
                    <a:pt x="1152515" y="1257776"/>
                  </a:cubicBezTo>
                  <a:lnTo>
                    <a:pt x="1261577" y="1316355"/>
                  </a:lnTo>
                  <a:cubicBezTo>
                    <a:pt x="1270340" y="1321194"/>
                    <a:pt x="1280150" y="1323804"/>
                    <a:pt x="1290152" y="1323975"/>
                  </a:cubicBezTo>
                  <a:cubicBezTo>
                    <a:pt x="1311307" y="1323908"/>
                    <a:pt x="1330785" y="1312440"/>
                    <a:pt x="1341110" y="1293971"/>
                  </a:cubicBezTo>
                  <a:lnTo>
                    <a:pt x="1517323" y="989171"/>
                  </a:lnTo>
                  <a:cubicBezTo>
                    <a:pt x="1532572" y="959663"/>
                    <a:pt x="1521600" y="923377"/>
                    <a:pt x="1492558" y="907256"/>
                  </a:cubicBezTo>
                  <a:lnTo>
                    <a:pt x="1387783" y="850106"/>
                  </a:lnTo>
                  <a:cubicBezTo>
                    <a:pt x="1390564" y="819710"/>
                    <a:pt x="1391669" y="789184"/>
                    <a:pt x="1391117" y="758666"/>
                  </a:cubicBezTo>
                  <a:cubicBezTo>
                    <a:pt x="1391117" y="727710"/>
                    <a:pt x="1391117" y="698183"/>
                    <a:pt x="1388259" y="669608"/>
                  </a:cubicBezTo>
                  <a:lnTo>
                    <a:pt x="1493034" y="610076"/>
                  </a:lnTo>
                  <a:cubicBezTo>
                    <a:pt x="1507131" y="602222"/>
                    <a:pt x="1517437" y="588992"/>
                    <a:pt x="1521609" y="573405"/>
                  </a:cubicBezTo>
                  <a:cubicBezTo>
                    <a:pt x="1525495" y="558300"/>
                    <a:pt x="1523447" y="542282"/>
                    <a:pt x="1515894" y="528638"/>
                  </a:cubicBezTo>
                  <a:lnTo>
                    <a:pt x="1339586" y="229553"/>
                  </a:lnTo>
                  <a:cubicBezTo>
                    <a:pt x="1328795" y="211445"/>
                    <a:pt x="1309230" y="200396"/>
                    <a:pt x="1288151" y="200501"/>
                  </a:cubicBezTo>
                  <a:cubicBezTo>
                    <a:pt x="1278550" y="200549"/>
                    <a:pt x="1269092" y="202831"/>
                    <a:pt x="1260529" y="207169"/>
                  </a:cubicBezTo>
                  <a:lnTo>
                    <a:pt x="1153373" y="265748"/>
                  </a:lnTo>
                  <a:cubicBezTo>
                    <a:pt x="1104586" y="226409"/>
                    <a:pt x="1050369" y="194328"/>
                    <a:pt x="992400" y="170498"/>
                  </a:cubicBezTo>
                  <a:lnTo>
                    <a:pt x="992400" y="59055"/>
                  </a:lnTo>
                  <a:cubicBezTo>
                    <a:pt x="992086" y="26422"/>
                    <a:pt x="965597" y="103"/>
                    <a:pt x="932964" y="0"/>
                  </a:cubicBezTo>
                  <a:lnTo>
                    <a:pt x="578063" y="0"/>
                  </a:lnTo>
                  <a:cubicBezTo>
                    <a:pt x="545447" y="0"/>
                    <a:pt x="519008" y="26440"/>
                    <a:pt x="519008" y="59055"/>
                  </a:cubicBezTo>
                  <a:lnTo>
                    <a:pt x="519008" y="171926"/>
                  </a:lnTo>
                  <a:cubicBezTo>
                    <a:pt x="465068" y="194861"/>
                    <a:pt x="415108" y="226207"/>
                    <a:pt x="370989" y="264795"/>
                  </a:cubicBezTo>
                  <a:lnTo>
                    <a:pt x="275739" y="208598"/>
                  </a:lnTo>
                  <a:cubicBezTo>
                    <a:pt x="266617" y="203324"/>
                    <a:pt x="256272" y="200532"/>
                    <a:pt x="245735" y="200501"/>
                  </a:cubicBezTo>
                  <a:cubicBezTo>
                    <a:pt x="224780" y="200390"/>
                    <a:pt x="205356" y="211464"/>
                    <a:pt x="194777" y="229553"/>
                  </a:cubicBezTo>
                  <a:lnTo>
                    <a:pt x="17516" y="528638"/>
                  </a:lnTo>
                  <a:cubicBezTo>
                    <a:pt x="8645" y="542864"/>
                    <a:pt x="6386" y="560241"/>
                    <a:pt x="11325" y="576263"/>
                  </a:cubicBezTo>
                  <a:cubicBezTo>
                    <a:pt x="15734" y="591608"/>
                    <a:pt x="25996" y="604608"/>
                    <a:pt x="39900" y="612458"/>
                  </a:cubicBezTo>
                  <a:lnTo>
                    <a:pt x="149438" y="674370"/>
                  </a:lnTo>
                  <a:cubicBezTo>
                    <a:pt x="146032" y="702985"/>
                    <a:pt x="144125" y="731757"/>
                    <a:pt x="143723" y="760571"/>
                  </a:cubicBezTo>
                  <a:close/>
                  <a:moveTo>
                    <a:pt x="595208" y="1250633"/>
                  </a:moveTo>
                  <a:cubicBezTo>
                    <a:pt x="536375" y="1231783"/>
                    <a:pt x="482400" y="1200236"/>
                    <a:pt x="437093" y="1158240"/>
                  </a:cubicBezTo>
                  <a:lnTo>
                    <a:pt x="414709" y="1141095"/>
                  </a:lnTo>
                  <a:cubicBezTo>
                    <a:pt x="404339" y="1132704"/>
                    <a:pt x="391380" y="1128151"/>
                    <a:pt x="378038" y="1128236"/>
                  </a:cubicBezTo>
                  <a:cubicBezTo>
                    <a:pt x="368062" y="1128160"/>
                    <a:pt x="358229" y="1130618"/>
                    <a:pt x="349463" y="1135380"/>
                  </a:cubicBezTo>
                  <a:lnTo>
                    <a:pt x="258499" y="1183005"/>
                  </a:lnTo>
                  <a:lnTo>
                    <a:pt x="139913" y="982980"/>
                  </a:lnTo>
                  <a:lnTo>
                    <a:pt x="228019" y="935355"/>
                  </a:lnTo>
                  <a:cubicBezTo>
                    <a:pt x="248702" y="925482"/>
                    <a:pt x="261729" y="904454"/>
                    <a:pt x="261356" y="881539"/>
                  </a:cubicBezTo>
                  <a:lnTo>
                    <a:pt x="261356" y="758666"/>
                  </a:lnTo>
                  <a:cubicBezTo>
                    <a:pt x="260404" y="741216"/>
                    <a:pt x="260404" y="723729"/>
                    <a:pt x="261356" y="706279"/>
                  </a:cubicBezTo>
                  <a:cubicBezTo>
                    <a:pt x="264768" y="683896"/>
                    <a:pt x="266519" y="661292"/>
                    <a:pt x="266595" y="638651"/>
                  </a:cubicBezTo>
                  <a:cubicBezTo>
                    <a:pt x="266623" y="617345"/>
                    <a:pt x="255152" y="597680"/>
                    <a:pt x="236591" y="587216"/>
                  </a:cubicBezTo>
                  <a:lnTo>
                    <a:pt x="149438" y="536734"/>
                  </a:lnTo>
                  <a:lnTo>
                    <a:pt x="265643" y="340043"/>
                  </a:lnTo>
                  <a:lnTo>
                    <a:pt x="347081" y="387668"/>
                  </a:lnTo>
                  <a:cubicBezTo>
                    <a:pt x="368544" y="400345"/>
                    <a:pt x="395679" y="398053"/>
                    <a:pt x="414709" y="381953"/>
                  </a:cubicBezTo>
                  <a:lnTo>
                    <a:pt x="419471" y="378143"/>
                  </a:lnTo>
                  <a:cubicBezTo>
                    <a:pt x="469289" y="329495"/>
                    <a:pt x="529323" y="292564"/>
                    <a:pt x="595208" y="270034"/>
                  </a:cubicBezTo>
                  <a:cubicBezTo>
                    <a:pt x="619713" y="262414"/>
                    <a:pt x="636594" y="239970"/>
                    <a:pt x="637118" y="214313"/>
                  </a:cubicBezTo>
                  <a:lnTo>
                    <a:pt x="637118" y="119063"/>
                  </a:lnTo>
                  <a:lnTo>
                    <a:pt x="875243" y="119063"/>
                  </a:lnTo>
                  <a:lnTo>
                    <a:pt x="875243" y="214313"/>
                  </a:lnTo>
                  <a:cubicBezTo>
                    <a:pt x="875260" y="240204"/>
                    <a:pt x="892010" y="263115"/>
                    <a:pt x="916676" y="270986"/>
                  </a:cubicBezTo>
                  <a:cubicBezTo>
                    <a:pt x="988314" y="294206"/>
                    <a:pt x="1054217" y="332351"/>
                    <a:pt x="1110034" y="382905"/>
                  </a:cubicBezTo>
                  <a:cubicBezTo>
                    <a:pt x="1128750" y="398690"/>
                    <a:pt x="1155239" y="401339"/>
                    <a:pt x="1176709" y="389573"/>
                  </a:cubicBezTo>
                  <a:lnTo>
                    <a:pt x="1268149" y="341948"/>
                  </a:lnTo>
                  <a:lnTo>
                    <a:pt x="1384830" y="540068"/>
                  </a:lnTo>
                  <a:lnTo>
                    <a:pt x="1294914" y="590550"/>
                  </a:lnTo>
                  <a:cubicBezTo>
                    <a:pt x="1271349" y="603669"/>
                    <a:pt x="1259910" y="631283"/>
                    <a:pt x="1267292" y="657225"/>
                  </a:cubicBezTo>
                  <a:cubicBezTo>
                    <a:pt x="1273045" y="691838"/>
                    <a:pt x="1275445" y="726926"/>
                    <a:pt x="1274435" y="762000"/>
                  </a:cubicBezTo>
                  <a:cubicBezTo>
                    <a:pt x="1275216" y="799142"/>
                    <a:pt x="1272664" y="836279"/>
                    <a:pt x="1266815" y="872966"/>
                  </a:cubicBezTo>
                  <a:cubicBezTo>
                    <a:pt x="1260729" y="898764"/>
                    <a:pt x="1272883" y="925408"/>
                    <a:pt x="1296343" y="937736"/>
                  </a:cubicBezTo>
                  <a:lnTo>
                    <a:pt x="1384449" y="985361"/>
                  </a:lnTo>
                  <a:lnTo>
                    <a:pt x="1267292" y="1187768"/>
                  </a:lnTo>
                  <a:lnTo>
                    <a:pt x="1176328" y="1140143"/>
                  </a:lnTo>
                  <a:cubicBezTo>
                    <a:pt x="1167555" y="1135390"/>
                    <a:pt x="1157726" y="1132932"/>
                    <a:pt x="1147753" y="1132999"/>
                  </a:cubicBezTo>
                  <a:cubicBezTo>
                    <a:pt x="1134494" y="1132961"/>
                    <a:pt x="1121607" y="1137314"/>
                    <a:pt x="1111082" y="1145381"/>
                  </a:cubicBezTo>
                  <a:cubicBezTo>
                    <a:pt x="1055027" y="1195159"/>
                    <a:pt x="989162" y="1232640"/>
                    <a:pt x="917724" y="1255395"/>
                  </a:cubicBezTo>
                  <a:cubicBezTo>
                    <a:pt x="892474" y="1262729"/>
                    <a:pt x="875041" y="1285780"/>
                    <a:pt x="874862" y="1312069"/>
                  </a:cubicBezTo>
                  <a:lnTo>
                    <a:pt x="874862" y="1404938"/>
                  </a:lnTo>
                  <a:lnTo>
                    <a:pt x="636737" y="1404938"/>
                  </a:lnTo>
                  <a:lnTo>
                    <a:pt x="636737" y="1309688"/>
                  </a:lnTo>
                  <a:cubicBezTo>
                    <a:pt x="637771" y="1282894"/>
                    <a:pt x="620769" y="1258719"/>
                    <a:pt x="595208" y="125063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4227956" y="2227135"/>
              <a:ext cx="689228" cy="689229"/>
            </a:xfrm>
            <a:custGeom>
              <a:avLst/>
              <a:gdLst/>
              <a:ahLst/>
              <a:cxnLst/>
              <a:rect l="l" t="t" r="r" b="b"/>
              <a:pathLst>
                <a:path w="689228" h="689229" extrusionOk="0">
                  <a:moveTo>
                    <a:pt x="344519" y="689229"/>
                  </a:moveTo>
                  <a:cubicBezTo>
                    <a:pt x="154194" y="689172"/>
                    <a:pt x="-52" y="534845"/>
                    <a:pt x="0" y="344519"/>
                  </a:cubicBezTo>
                  <a:cubicBezTo>
                    <a:pt x="52" y="154194"/>
                    <a:pt x="154384" y="-52"/>
                    <a:pt x="344710" y="0"/>
                  </a:cubicBezTo>
                  <a:cubicBezTo>
                    <a:pt x="535000" y="52"/>
                    <a:pt x="689229" y="154326"/>
                    <a:pt x="689229" y="344615"/>
                  </a:cubicBezTo>
                  <a:cubicBezTo>
                    <a:pt x="689020" y="534890"/>
                    <a:pt x="534791" y="689067"/>
                    <a:pt x="344519" y="689229"/>
                  </a:cubicBezTo>
                  <a:close/>
                  <a:moveTo>
                    <a:pt x="344519" y="108204"/>
                  </a:moveTo>
                  <a:cubicBezTo>
                    <a:pt x="213953" y="108204"/>
                    <a:pt x="108109" y="214049"/>
                    <a:pt x="108109" y="344615"/>
                  </a:cubicBezTo>
                  <a:cubicBezTo>
                    <a:pt x="108109" y="475180"/>
                    <a:pt x="213953" y="581025"/>
                    <a:pt x="344519" y="581025"/>
                  </a:cubicBezTo>
                  <a:cubicBezTo>
                    <a:pt x="475085" y="581025"/>
                    <a:pt x="580930" y="475180"/>
                    <a:pt x="580930" y="344615"/>
                  </a:cubicBezTo>
                  <a:cubicBezTo>
                    <a:pt x="580720" y="214135"/>
                    <a:pt x="474998" y="108414"/>
                    <a:pt x="344519" y="10820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" name="Google Shape;773;p20"/>
          <p:cNvSpPr txBox="1"/>
          <p:nvPr/>
        </p:nvSpPr>
        <p:spPr>
          <a:xfrm>
            <a:off x="4686415" y="3705804"/>
            <a:ext cx="96931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INTO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4" name="Google Shape;774;p20"/>
          <p:cNvCxnSpPr/>
          <p:nvPr/>
        </p:nvCxnSpPr>
        <p:spPr>
          <a:xfrm>
            <a:off x="5398907" y="3578104"/>
            <a:ext cx="42037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5" name="Google Shape;775;p20"/>
          <p:cNvCxnSpPr/>
          <p:nvPr/>
        </p:nvCxnSpPr>
        <p:spPr>
          <a:xfrm rot="10800000" flipH="1">
            <a:off x="5381345" y="3155504"/>
            <a:ext cx="402621" cy="2112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6" name="Google Shape;776;p20"/>
          <p:cNvCxnSpPr>
            <a:endCxn id="777" idx="1"/>
          </p:cNvCxnSpPr>
          <p:nvPr/>
        </p:nvCxnSpPr>
        <p:spPr>
          <a:xfrm>
            <a:off x="6098130" y="3141804"/>
            <a:ext cx="76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8" name="Google Shape;778;p20"/>
          <p:cNvCxnSpPr>
            <a:stCxn id="777" idx="3"/>
          </p:cNvCxnSpPr>
          <p:nvPr/>
        </p:nvCxnSpPr>
        <p:spPr>
          <a:xfrm>
            <a:off x="7517713" y="3141804"/>
            <a:ext cx="55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79" name="Google Shape;779;p20"/>
          <p:cNvGrpSpPr/>
          <p:nvPr/>
        </p:nvGrpSpPr>
        <p:grpSpPr>
          <a:xfrm>
            <a:off x="8631021" y="3408773"/>
            <a:ext cx="360511" cy="327660"/>
            <a:chOff x="3810485" y="1809749"/>
            <a:chExt cx="1524189" cy="1524000"/>
          </a:xfrm>
        </p:grpSpPr>
        <p:sp>
          <p:nvSpPr>
            <p:cNvPr id="780" name="Google Shape;780;p20"/>
            <p:cNvSpPr/>
            <p:nvPr/>
          </p:nvSpPr>
          <p:spPr>
            <a:xfrm>
              <a:off x="3810485" y="1809749"/>
              <a:ext cx="1524189" cy="1524000"/>
            </a:xfrm>
            <a:custGeom>
              <a:avLst/>
              <a:gdLst/>
              <a:ahLst/>
              <a:cxnLst/>
              <a:rect l="l" t="t" r="r" b="b"/>
              <a:pathLst>
                <a:path w="1524189" h="1524000" extrusionOk="0">
                  <a:moveTo>
                    <a:pt x="143723" y="760571"/>
                  </a:moveTo>
                  <a:lnTo>
                    <a:pt x="143723" y="849630"/>
                  </a:lnTo>
                  <a:lnTo>
                    <a:pt x="30851" y="907733"/>
                  </a:lnTo>
                  <a:cubicBezTo>
                    <a:pt x="17034" y="915232"/>
                    <a:pt x="6757" y="927906"/>
                    <a:pt x="2276" y="942975"/>
                  </a:cubicBezTo>
                  <a:cubicBezTo>
                    <a:pt x="-2136" y="958987"/>
                    <a:pt x="-83" y="976084"/>
                    <a:pt x="7991" y="990600"/>
                  </a:cubicBezTo>
                  <a:lnTo>
                    <a:pt x="184680" y="1295876"/>
                  </a:lnTo>
                  <a:cubicBezTo>
                    <a:pt x="195001" y="1314345"/>
                    <a:pt x="214481" y="1325813"/>
                    <a:pt x="235639" y="1325880"/>
                  </a:cubicBezTo>
                  <a:cubicBezTo>
                    <a:pt x="245175" y="1324937"/>
                    <a:pt x="254334" y="1321670"/>
                    <a:pt x="262309" y="1316355"/>
                  </a:cubicBezTo>
                  <a:lnTo>
                    <a:pt x="369941" y="1258253"/>
                  </a:lnTo>
                  <a:cubicBezTo>
                    <a:pt x="414255" y="1296372"/>
                    <a:pt x="464222" y="1327385"/>
                    <a:pt x="518055" y="1350169"/>
                  </a:cubicBezTo>
                  <a:lnTo>
                    <a:pt x="518055" y="1464945"/>
                  </a:lnTo>
                  <a:cubicBezTo>
                    <a:pt x="518055" y="1497559"/>
                    <a:pt x="544495" y="1524000"/>
                    <a:pt x="577110" y="1524000"/>
                  </a:cubicBezTo>
                  <a:lnTo>
                    <a:pt x="932964" y="1524000"/>
                  </a:lnTo>
                  <a:cubicBezTo>
                    <a:pt x="965454" y="1523686"/>
                    <a:pt x="991705" y="1497435"/>
                    <a:pt x="992019" y="1464945"/>
                  </a:cubicBezTo>
                  <a:lnTo>
                    <a:pt x="992019" y="1350645"/>
                  </a:lnTo>
                  <a:cubicBezTo>
                    <a:pt x="1049579" y="1327299"/>
                    <a:pt x="1103595" y="1296038"/>
                    <a:pt x="1152515" y="1257776"/>
                  </a:cubicBezTo>
                  <a:lnTo>
                    <a:pt x="1261577" y="1316355"/>
                  </a:lnTo>
                  <a:cubicBezTo>
                    <a:pt x="1270340" y="1321194"/>
                    <a:pt x="1280150" y="1323804"/>
                    <a:pt x="1290152" y="1323975"/>
                  </a:cubicBezTo>
                  <a:cubicBezTo>
                    <a:pt x="1311307" y="1323908"/>
                    <a:pt x="1330785" y="1312440"/>
                    <a:pt x="1341110" y="1293971"/>
                  </a:cubicBezTo>
                  <a:lnTo>
                    <a:pt x="1517323" y="989171"/>
                  </a:lnTo>
                  <a:cubicBezTo>
                    <a:pt x="1532572" y="959663"/>
                    <a:pt x="1521600" y="923377"/>
                    <a:pt x="1492558" y="907256"/>
                  </a:cubicBezTo>
                  <a:lnTo>
                    <a:pt x="1387783" y="850106"/>
                  </a:lnTo>
                  <a:cubicBezTo>
                    <a:pt x="1390564" y="819710"/>
                    <a:pt x="1391669" y="789184"/>
                    <a:pt x="1391117" y="758666"/>
                  </a:cubicBezTo>
                  <a:cubicBezTo>
                    <a:pt x="1391117" y="727710"/>
                    <a:pt x="1391117" y="698183"/>
                    <a:pt x="1388259" y="669608"/>
                  </a:cubicBezTo>
                  <a:lnTo>
                    <a:pt x="1493034" y="610076"/>
                  </a:lnTo>
                  <a:cubicBezTo>
                    <a:pt x="1507131" y="602222"/>
                    <a:pt x="1517437" y="588992"/>
                    <a:pt x="1521609" y="573405"/>
                  </a:cubicBezTo>
                  <a:cubicBezTo>
                    <a:pt x="1525495" y="558300"/>
                    <a:pt x="1523447" y="542282"/>
                    <a:pt x="1515894" y="528638"/>
                  </a:cubicBezTo>
                  <a:lnTo>
                    <a:pt x="1339586" y="229553"/>
                  </a:lnTo>
                  <a:cubicBezTo>
                    <a:pt x="1328795" y="211445"/>
                    <a:pt x="1309230" y="200396"/>
                    <a:pt x="1288151" y="200501"/>
                  </a:cubicBezTo>
                  <a:cubicBezTo>
                    <a:pt x="1278550" y="200549"/>
                    <a:pt x="1269092" y="202831"/>
                    <a:pt x="1260529" y="207169"/>
                  </a:cubicBezTo>
                  <a:lnTo>
                    <a:pt x="1153373" y="265748"/>
                  </a:lnTo>
                  <a:cubicBezTo>
                    <a:pt x="1104586" y="226409"/>
                    <a:pt x="1050369" y="194328"/>
                    <a:pt x="992400" y="170498"/>
                  </a:cubicBezTo>
                  <a:lnTo>
                    <a:pt x="992400" y="59055"/>
                  </a:lnTo>
                  <a:cubicBezTo>
                    <a:pt x="992086" y="26422"/>
                    <a:pt x="965597" y="103"/>
                    <a:pt x="932964" y="0"/>
                  </a:cubicBezTo>
                  <a:lnTo>
                    <a:pt x="578063" y="0"/>
                  </a:lnTo>
                  <a:cubicBezTo>
                    <a:pt x="545447" y="0"/>
                    <a:pt x="519008" y="26440"/>
                    <a:pt x="519008" y="59055"/>
                  </a:cubicBezTo>
                  <a:lnTo>
                    <a:pt x="519008" y="171926"/>
                  </a:lnTo>
                  <a:cubicBezTo>
                    <a:pt x="465068" y="194861"/>
                    <a:pt x="415108" y="226207"/>
                    <a:pt x="370989" y="264795"/>
                  </a:cubicBezTo>
                  <a:lnTo>
                    <a:pt x="275739" y="208598"/>
                  </a:lnTo>
                  <a:cubicBezTo>
                    <a:pt x="266617" y="203324"/>
                    <a:pt x="256272" y="200532"/>
                    <a:pt x="245735" y="200501"/>
                  </a:cubicBezTo>
                  <a:cubicBezTo>
                    <a:pt x="224780" y="200390"/>
                    <a:pt x="205356" y="211464"/>
                    <a:pt x="194777" y="229553"/>
                  </a:cubicBezTo>
                  <a:lnTo>
                    <a:pt x="17516" y="528638"/>
                  </a:lnTo>
                  <a:cubicBezTo>
                    <a:pt x="8645" y="542864"/>
                    <a:pt x="6386" y="560241"/>
                    <a:pt x="11325" y="576263"/>
                  </a:cubicBezTo>
                  <a:cubicBezTo>
                    <a:pt x="15734" y="591608"/>
                    <a:pt x="25996" y="604608"/>
                    <a:pt x="39900" y="612458"/>
                  </a:cubicBezTo>
                  <a:lnTo>
                    <a:pt x="149438" y="674370"/>
                  </a:lnTo>
                  <a:cubicBezTo>
                    <a:pt x="146032" y="702985"/>
                    <a:pt x="144125" y="731757"/>
                    <a:pt x="143723" y="760571"/>
                  </a:cubicBezTo>
                  <a:close/>
                  <a:moveTo>
                    <a:pt x="595208" y="1250633"/>
                  </a:moveTo>
                  <a:cubicBezTo>
                    <a:pt x="536375" y="1231783"/>
                    <a:pt x="482400" y="1200236"/>
                    <a:pt x="437093" y="1158240"/>
                  </a:cubicBezTo>
                  <a:lnTo>
                    <a:pt x="414709" y="1141095"/>
                  </a:lnTo>
                  <a:cubicBezTo>
                    <a:pt x="404339" y="1132704"/>
                    <a:pt x="391380" y="1128151"/>
                    <a:pt x="378038" y="1128236"/>
                  </a:cubicBezTo>
                  <a:cubicBezTo>
                    <a:pt x="368062" y="1128160"/>
                    <a:pt x="358229" y="1130618"/>
                    <a:pt x="349463" y="1135380"/>
                  </a:cubicBezTo>
                  <a:lnTo>
                    <a:pt x="258499" y="1183005"/>
                  </a:lnTo>
                  <a:lnTo>
                    <a:pt x="139913" y="982980"/>
                  </a:lnTo>
                  <a:lnTo>
                    <a:pt x="228019" y="935355"/>
                  </a:lnTo>
                  <a:cubicBezTo>
                    <a:pt x="248702" y="925482"/>
                    <a:pt x="261729" y="904454"/>
                    <a:pt x="261356" y="881539"/>
                  </a:cubicBezTo>
                  <a:lnTo>
                    <a:pt x="261356" y="758666"/>
                  </a:lnTo>
                  <a:cubicBezTo>
                    <a:pt x="260404" y="741216"/>
                    <a:pt x="260404" y="723729"/>
                    <a:pt x="261356" y="706279"/>
                  </a:cubicBezTo>
                  <a:cubicBezTo>
                    <a:pt x="264768" y="683896"/>
                    <a:pt x="266519" y="661292"/>
                    <a:pt x="266595" y="638651"/>
                  </a:cubicBezTo>
                  <a:cubicBezTo>
                    <a:pt x="266623" y="617345"/>
                    <a:pt x="255152" y="597680"/>
                    <a:pt x="236591" y="587216"/>
                  </a:cubicBezTo>
                  <a:lnTo>
                    <a:pt x="149438" y="536734"/>
                  </a:lnTo>
                  <a:lnTo>
                    <a:pt x="265643" y="340043"/>
                  </a:lnTo>
                  <a:lnTo>
                    <a:pt x="347081" y="387668"/>
                  </a:lnTo>
                  <a:cubicBezTo>
                    <a:pt x="368544" y="400345"/>
                    <a:pt x="395679" y="398053"/>
                    <a:pt x="414709" y="381953"/>
                  </a:cubicBezTo>
                  <a:lnTo>
                    <a:pt x="419471" y="378143"/>
                  </a:lnTo>
                  <a:cubicBezTo>
                    <a:pt x="469289" y="329495"/>
                    <a:pt x="529323" y="292564"/>
                    <a:pt x="595208" y="270034"/>
                  </a:cubicBezTo>
                  <a:cubicBezTo>
                    <a:pt x="619713" y="262414"/>
                    <a:pt x="636594" y="239970"/>
                    <a:pt x="637118" y="214313"/>
                  </a:cubicBezTo>
                  <a:lnTo>
                    <a:pt x="637118" y="119063"/>
                  </a:lnTo>
                  <a:lnTo>
                    <a:pt x="875243" y="119063"/>
                  </a:lnTo>
                  <a:lnTo>
                    <a:pt x="875243" y="214313"/>
                  </a:lnTo>
                  <a:cubicBezTo>
                    <a:pt x="875260" y="240204"/>
                    <a:pt x="892010" y="263115"/>
                    <a:pt x="916676" y="270986"/>
                  </a:cubicBezTo>
                  <a:cubicBezTo>
                    <a:pt x="988314" y="294206"/>
                    <a:pt x="1054217" y="332351"/>
                    <a:pt x="1110034" y="382905"/>
                  </a:cubicBezTo>
                  <a:cubicBezTo>
                    <a:pt x="1128750" y="398690"/>
                    <a:pt x="1155239" y="401339"/>
                    <a:pt x="1176709" y="389573"/>
                  </a:cubicBezTo>
                  <a:lnTo>
                    <a:pt x="1268149" y="341948"/>
                  </a:lnTo>
                  <a:lnTo>
                    <a:pt x="1384830" y="540068"/>
                  </a:lnTo>
                  <a:lnTo>
                    <a:pt x="1294914" y="590550"/>
                  </a:lnTo>
                  <a:cubicBezTo>
                    <a:pt x="1271349" y="603669"/>
                    <a:pt x="1259910" y="631283"/>
                    <a:pt x="1267292" y="657225"/>
                  </a:cubicBezTo>
                  <a:cubicBezTo>
                    <a:pt x="1273045" y="691838"/>
                    <a:pt x="1275445" y="726926"/>
                    <a:pt x="1274435" y="762000"/>
                  </a:cubicBezTo>
                  <a:cubicBezTo>
                    <a:pt x="1275216" y="799142"/>
                    <a:pt x="1272664" y="836279"/>
                    <a:pt x="1266815" y="872966"/>
                  </a:cubicBezTo>
                  <a:cubicBezTo>
                    <a:pt x="1260729" y="898764"/>
                    <a:pt x="1272883" y="925408"/>
                    <a:pt x="1296343" y="937736"/>
                  </a:cubicBezTo>
                  <a:lnTo>
                    <a:pt x="1384449" y="985361"/>
                  </a:lnTo>
                  <a:lnTo>
                    <a:pt x="1267292" y="1187768"/>
                  </a:lnTo>
                  <a:lnTo>
                    <a:pt x="1176328" y="1140143"/>
                  </a:lnTo>
                  <a:cubicBezTo>
                    <a:pt x="1167555" y="1135390"/>
                    <a:pt x="1157726" y="1132932"/>
                    <a:pt x="1147753" y="1132999"/>
                  </a:cubicBezTo>
                  <a:cubicBezTo>
                    <a:pt x="1134494" y="1132961"/>
                    <a:pt x="1121607" y="1137314"/>
                    <a:pt x="1111082" y="1145381"/>
                  </a:cubicBezTo>
                  <a:cubicBezTo>
                    <a:pt x="1055027" y="1195159"/>
                    <a:pt x="989162" y="1232640"/>
                    <a:pt x="917724" y="1255395"/>
                  </a:cubicBezTo>
                  <a:cubicBezTo>
                    <a:pt x="892474" y="1262729"/>
                    <a:pt x="875041" y="1285780"/>
                    <a:pt x="874862" y="1312069"/>
                  </a:cubicBezTo>
                  <a:lnTo>
                    <a:pt x="874862" y="1404938"/>
                  </a:lnTo>
                  <a:lnTo>
                    <a:pt x="636737" y="1404938"/>
                  </a:lnTo>
                  <a:lnTo>
                    <a:pt x="636737" y="1309688"/>
                  </a:lnTo>
                  <a:cubicBezTo>
                    <a:pt x="637771" y="1282894"/>
                    <a:pt x="620769" y="1258719"/>
                    <a:pt x="595208" y="125063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4227956" y="2227135"/>
              <a:ext cx="689228" cy="689229"/>
            </a:xfrm>
            <a:custGeom>
              <a:avLst/>
              <a:gdLst/>
              <a:ahLst/>
              <a:cxnLst/>
              <a:rect l="l" t="t" r="r" b="b"/>
              <a:pathLst>
                <a:path w="689228" h="689229" extrusionOk="0">
                  <a:moveTo>
                    <a:pt x="344519" y="689229"/>
                  </a:moveTo>
                  <a:cubicBezTo>
                    <a:pt x="154194" y="689172"/>
                    <a:pt x="-52" y="534845"/>
                    <a:pt x="0" y="344519"/>
                  </a:cubicBezTo>
                  <a:cubicBezTo>
                    <a:pt x="52" y="154194"/>
                    <a:pt x="154384" y="-52"/>
                    <a:pt x="344710" y="0"/>
                  </a:cubicBezTo>
                  <a:cubicBezTo>
                    <a:pt x="535000" y="52"/>
                    <a:pt x="689229" y="154326"/>
                    <a:pt x="689229" y="344615"/>
                  </a:cubicBezTo>
                  <a:cubicBezTo>
                    <a:pt x="689020" y="534890"/>
                    <a:pt x="534791" y="689067"/>
                    <a:pt x="344519" y="689229"/>
                  </a:cubicBezTo>
                  <a:close/>
                  <a:moveTo>
                    <a:pt x="344519" y="108204"/>
                  </a:moveTo>
                  <a:cubicBezTo>
                    <a:pt x="213953" y="108204"/>
                    <a:pt x="108109" y="214049"/>
                    <a:pt x="108109" y="344615"/>
                  </a:cubicBezTo>
                  <a:cubicBezTo>
                    <a:pt x="108109" y="475180"/>
                    <a:pt x="213953" y="581025"/>
                    <a:pt x="344519" y="581025"/>
                  </a:cubicBezTo>
                  <a:cubicBezTo>
                    <a:pt x="475085" y="581025"/>
                    <a:pt x="580930" y="475180"/>
                    <a:pt x="580930" y="344615"/>
                  </a:cubicBezTo>
                  <a:cubicBezTo>
                    <a:pt x="580720" y="214135"/>
                    <a:pt x="474998" y="108414"/>
                    <a:pt x="344519" y="10820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82" name="Google Shape;782;p20"/>
          <p:cNvCxnSpPr/>
          <p:nvPr/>
        </p:nvCxnSpPr>
        <p:spPr>
          <a:xfrm>
            <a:off x="8516801" y="3130429"/>
            <a:ext cx="220134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83" name="Google Shape;783;p20"/>
          <p:cNvCxnSpPr/>
          <p:nvPr/>
        </p:nvCxnSpPr>
        <p:spPr>
          <a:xfrm rot="10800000" flipH="1">
            <a:off x="8506322" y="3701929"/>
            <a:ext cx="240927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4" name="Google Shape;784;p20"/>
          <p:cNvSpPr txBox="1"/>
          <p:nvPr/>
        </p:nvSpPr>
        <p:spPr>
          <a:xfrm>
            <a:off x="8597550" y="3738739"/>
            <a:ext cx="7976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Ware-house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7719" y="3350259"/>
            <a:ext cx="513207" cy="4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20"/>
          <p:cNvSpPr txBox="1"/>
          <p:nvPr/>
        </p:nvSpPr>
        <p:spPr>
          <a:xfrm>
            <a:off x="2508786" y="3852331"/>
            <a:ext cx="791098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AWS </a:t>
            </a:r>
            <a:r>
              <a:rPr lang="ko-KR"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Glue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0"/>
          <p:cNvSpPr txBox="1"/>
          <p:nvPr/>
        </p:nvSpPr>
        <p:spPr>
          <a:xfrm>
            <a:off x="2508786" y="4532631"/>
            <a:ext cx="791098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AWS DMS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8" name="Google Shape;788;p20"/>
          <p:cNvCxnSpPr>
            <a:stCxn id="785" idx="3"/>
          </p:cNvCxnSpPr>
          <p:nvPr/>
        </p:nvCxnSpPr>
        <p:spPr>
          <a:xfrm>
            <a:off x="3160926" y="3583521"/>
            <a:ext cx="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89" name="Google Shape;789;p20"/>
          <p:cNvGrpSpPr/>
          <p:nvPr/>
        </p:nvGrpSpPr>
        <p:grpSpPr>
          <a:xfrm>
            <a:off x="6598258" y="2678054"/>
            <a:ext cx="919455" cy="641200"/>
            <a:chOff x="5529600" y="1728400"/>
            <a:chExt cx="835775" cy="641200"/>
          </a:xfrm>
        </p:grpSpPr>
        <p:sp>
          <p:nvSpPr>
            <p:cNvPr id="777" name="Google Shape;777;p20"/>
            <p:cNvSpPr/>
            <p:nvPr/>
          </p:nvSpPr>
          <p:spPr>
            <a:xfrm>
              <a:off x="5769275" y="2014700"/>
              <a:ext cx="596100" cy="35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Stored Procedure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0" name="Google Shape;790;p20"/>
            <p:cNvGrpSpPr/>
            <p:nvPr/>
          </p:nvGrpSpPr>
          <p:grpSpPr>
            <a:xfrm>
              <a:off x="5566401" y="1890338"/>
              <a:ext cx="306788" cy="246970"/>
              <a:chOff x="6265313" y="2297400"/>
              <a:chExt cx="681600" cy="548700"/>
            </a:xfrm>
          </p:grpSpPr>
          <p:sp>
            <p:nvSpPr>
              <p:cNvPr id="791" name="Google Shape;791;p20"/>
              <p:cNvSpPr/>
              <p:nvPr/>
            </p:nvSpPr>
            <p:spPr>
              <a:xfrm>
                <a:off x="6265313" y="2297400"/>
                <a:ext cx="681600" cy="548700"/>
              </a:xfrm>
              <a:prstGeom prst="roundRect">
                <a:avLst>
                  <a:gd name="adj" fmla="val 10805"/>
                </a:avLst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92" name="Google Shape;792;p20"/>
              <p:cNvGrpSpPr/>
              <p:nvPr/>
            </p:nvGrpSpPr>
            <p:grpSpPr>
              <a:xfrm>
                <a:off x="6376129" y="2360473"/>
                <a:ext cx="459984" cy="422574"/>
                <a:chOff x="3803643" y="1866899"/>
                <a:chExt cx="1536867" cy="1411876"/>
              </a:xfrm>
            </p:grpSpPr>
            <p:sp>
              <p:nvSpPr>
                <p:cNvPr id="793" name="Google Shape;793;p20"/>
                <p:cNvSpPr/>
                <p:nvPr/>
              </p:nvSpPr>
              <p:spPr>
                <a:xfrm>
                  <a:off x="4665331" y="1866899"/>
                  <a:ext cx="675179" cy="678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179" h="678832" extrusionOk="0">
                      <a:moveTo>
                        <a:pt x="413495" y="678832"/>
                      </a:moveTo>
                      <a:lnTo>
                        <a:pt x="261722" y="678832"/>
                      </a:lnTo>
                      <a:cubicBezTo>
                        <a:pt x="241498" y="678832"/>
                        <a:pt x="225107" y="662481"/>
                        <a:pt x="225107" y="642312"/>
                      </a:cubicBezTo>
                      <a:lnTo>
                        <a:pt x="225107" y="604468"/>
                      </a:lnTo>
                      <a:cubicBezTo>
                        <a:pt x="203204" y="595361"/>
                        <a:pt x="182525" y="583569"/>
                        <a:pt x="163544" y="569367"/>
                      </a:cubicBezTo>
                      <a:lnTo>
                        <a:pt x="130913" y="588290"/>
                      </a:lnTo>
                      <a:cubicBezTo>
                        <a:pt x="113393" y="598345"/>
                        <a:pt x="91006" y="592330"/>
                        <a:pt x="80923" y="574855"/>
                      </a:cubicBezTo>
                      <a:lnTo>
                        <a:pt x="5036" y="443724"/>
                      </a:lnTo>
                      <a:cubicBezTo>
                        <a:pt x="-5089" y="426326"/>
                        <a:pt x="844" y="404035"/>
                        <a:pt x="18288" y="393935"/>
                      </a:cubicBezTo>
                      <a:cubicBezTo>
                        <a:pt x="18329" y="393912"/>
                        <a:pt x="18371" y="393888"/>
                        <a:pt x="18411" y="393865"/>
                      </a:cubicBezTo>
                      <a:lnTo>
                        <a:pt x="50379" y="374942"/>
                      </a:lnTo>
                      <a:cubicBezTo>
                        <a:pt x="47153" y="351177"/>
                        <a:pt x="47153" y="327087"/>
                        <a:pt x="50379" y="303322"/>
                      </a:cubicBezTo>
                      <a:lnTo>
                        <a:pt x="18317" y="284400"/>
                      </a:lnTo>
                      <a:cubicBezTo>
                        <a:pt x="833" y="274369"/>
                        <a:pt x="-5187" y="252102"/>
                        <a:pt x="4870" y="234663"/>
                      </a:cubicBezTo>
                      <a:cubicBezTo>
                        <a:pt x="4894" y="234622"/>
                        <a:pt x="4918" y="234581"/>
                        <a:pt x="4942" y="234540"/>
                      </a:cubicBezTo>
                      <a:lnTo>
                        <a:pt x="80828" y="103410"/>
                      </a:lnTo>
                      <a:cubicBezTo>
                        <a:pt x="90911" y="85934"/>
                        <a:pt x="113298" y="79920"/>
                        <a:pt x="130818" y="89975"/>
                      </a:cubicBezTo>
                      <a:lnTo>
                        <a:pt x="163544" y="108897"/>
                      </a:lnTo>
                      <a:cubicBezTo>
                        <a:pt x="182497" y="94626"/>
                        <a:pt x="203185" y="82801"/>
                        <a:pt x="225107" y="73702"/>
                      </a:cubicBezTo>
                      <a:lnTo>
                        <a:pt x="225107" y="35857"/>
                      </a:lnTo>
                      <a:cubicBezTo>
                        <a:pt x="225468" y="15984"/>
                        <a:pt x="241698" y="48"/>
                        <a:pt x="261627" y="0"/>
                      </a:cubicBezTo>
                      <a:lnTo>
                        <a:pt x="413400" y="0"/>
                      </a:lnTo>
                      <a:cubicBezTo>
                        <a:pt x="433624" y="0"/>
                        <a:pt x="450015" y="16350"/>
                        <a:pt x="450015" y="36520"/>
                      </a:cubicBezTo>
                      <a:lnTo>
                        <a:pt x="450015" y="74364"/>
                      </a:lnTo>
                      <a:cubicBezTo>
                        <a:pt x="471918" y="83505"/>
                        <a:pt x="492597" y="95327"/>
                        <a:pt x="511578" y="109559"/>
                      </a:cubicBezTo>
                      <a:lnTo>
                        <a:pt x="544210" y="90637"/>
                      </a:lnTo>
                      <a:cubicBezTo>
                        <a:pt x="561768" y="80521"/>
                        <a:pt x="584221" y="86513"/>
                        <a:pt x="594361" y="104023"/>
                      </a:cubicBezTo>
                      <a:cubicBezTo>
                        <a:pt x="594370" y="104039"/>
                        <a:pt x="594380" y="104056"/>
                        <a:pt x="594389" y="104072"/>
                      </a:cubicBezTo>
                      <a:lnTo>
                        <a:pt x="670276" y="235202"/>
                      </a:lnTo>
                      <a:cubicBezTo>
                        <a:pt x="680369" y="252656"/>
                        <a:pt x="674383" y="274969"/>
                        <a:pt x="656901" y="285062"/>
                      </a:cubicBezTo>
                      <a:lnTo>
                        <a:pt x="624839" y="303984"/>
                      </a:lnTo>
                      <a:cubicBezTo>
                        <a:pt x="628064" y="327781"/>
                        <a:pt x="628064" y="351903"/>
                        <a:pt x="624839" y="375699"/>
                      </a:cubicBezTo>
                      <a:lnTo>
                        <a:pt x="656806" y="394054"/>
                      </a:lnTo>
                      <a:cubicBezTo>
                        <a:pt x="674288" y="404147"/>
                        <a:pt x="680274" y="426460"/>
                        <a:pt x="670181" y="443914"/>
                      </a:cubicBezTo>
                      <a:lnTo>
                        <a:pt x="594295" y="575044"/>
                      </a:lnTo>
                      <a:cubicBezTo>
                        <a:pt x="584173" y="592531"/>
                        <a:pt x="561758" y="598543"/>
                        <a:pt x="544210" y="588479"/>
                      </a:cubicBezTo>
                      <a:lnTo>
                        <a:pt x="511673" y="569557"/>
                      </a:lnTo>
                      <a:cubicBezTo>
                        <a:pt x="492673" y="583724"/>
                        <a:pt x="471994" y="595512"/>
                        <a:pt x="450110" y="604657"/>
                      </a:cubicBezTo>
                      <a:lnTo>
                        <a:pt x="450110" y="642502"/>
                      </a:lnTo>
                      <a:cubicBezTo>
                        <a:pt x="450006" y="662597"/>
                        <a:pt x="433643" y="678832"/>
                        <a:pt x="413495" y="678832"/>
                      </a:cubicBezTo>
                      <a:close/>
                      <a:moveTo>
                        <a:pt x="298243" y="605509"/>
                      </a:moveTo>
                      <a:lnTo>
                        <a:pt x="376785" y="605509"/>
                      </a:lnTo>
                      <a:lnTo>
                        <a:pt x="376785" y="579018"/>
                      </a:lnTo>
                      <a:cubicBezTo>
                        <a:pt x="376795" y="563082"/>
                        <a:pt x="387153" y="548990"/>
                        <a:pt x="402397" y="544201"/>
                      </a:cubicBezTo>
                      <a:cubicBezTo>
                        <a:pt x="432381" y="534851"/>
                        <a:pt x="459957" y="519095"/>
                        <a:pt x="483216" y="498031"/>
                      </a:cubicBezTo>
                      <a:cubicBezTo>
                        <a:pt x="494997" y="487319"/>
                        <a:pt x="512375" y="485444"/>
                        <a:pt x="526186" y="493395"/>
                      </a:cubicBezTo>
                      <a:lnTo>
                        <a:pt x="549142" y="506546"/>
                      </a:lnTo>
                      <a:lnTo>
                        <a:pt x="588413" y="438710"/>
                      </a:lnTo>
                      <a:lnTo>
                        <a:pt x="565932" y="425748"/>
                      </a:lnTo>
                      <a:cubicBezTo>
                        <a:pt x="552102" y="417760"/>
                        <a:pt x="545044" y="401767"/>
                        <a:pt x="548478" y="386201"/>
                      </a:cubicBezTo>
                      <a:cubicBezTo>
                        <a:pt x="555782" y="355469"/>
                        <a:pt x="555782" y="323458"/>
                        <a:pt x="548478" y="292726"/>
                      </a:cubicBezTo>
                      <a:cubicBezTo>
                        <a:pt x="545016" y="277156"/>
                        <a:pt x="552083" y="261146"/>
                        <a:pt x="565932" y="253178"/>
                      </a:cubicBezTo>
                      <a:lnTo>
                        <a:pt x="588508" y="240217"/>
                      </a:lnTo>
                      <a:lnTo>
                        <a:pt x="549237" y="172286"/>
                      </a:lnTo>
                      <a:lnTo>
                        <a:pt x="526186" y="185532"/>
                      </a:lnTo>
                      <a:cubicBezTo>
                        <a:pt x="512366" y="193488"/>
                        <a:pt x="494969" y="191573"/>
                        <a:pt x="483216" y="180801"/>
                      </a:cubicBezTo>
                      <a:cubicBezTo>
                        <a:pt x="459938" y="159766"/>
                        <a:pt x="432362" y="144015"/>
                        <a:pt x="402397" y="134631"/>
                      </a:cubicBezTo>
                      <a:cubicBezTo>
                        <a:pt x="387153" y="129842"/>
                        <a:pt x="376795" y="115751"/>
                        <a:pt x="376785" y="99814"/>
                      </a:cubicBezTo>
                      <a:lnTo>
                        <a:pt x="376785" y="73039"/>
                      </a:lnTo>
                      <a:lnTo>
                        <a:pt x="298243" y="73039"/>
                      </a:lnTo>
                      <a:lnTo>
                        <a:pt x="298243" y="99814"/>
                      </a:lnTo>
                      <a:cubicBezTo>
                        <a:pt x="298224" y="115715"/>
                        <a:pt x="287913" y="129783"/>
                        <a:pt x="272726" y="134631"/>
                      </a:cubicBezTo>
                      <a:cubicBezTo>
                        <a:pt x="242760" y="144015"/>
                        <a:pt x="215185" y="159766"/>
                        <a:pt x="191907" y="180801"/>
                      </a:cubicBezTo>
                      <a:cubicBezTo>
                        <a:pt x="180125" y="191589"/>
                        <a:pt x="162690" y="193504"/>
                        <a:pt x="148841" y="185532"/>
                      </a:cubicBezTo>
                      <a:lnTo>
                        <a:pt x="125886" y="172286"/>
                      </a:lnTo>
                      <a:lnTo>
                        <a:pt x="86899" y="240217"/>
                      </a:lnTo>
                      <a:lnTo>
                        <a:pt x="109380" y="253178"/>
                      </a:lnTo>
                      <a:cubicBezTo>
                        <a:pt x="123258" y="261124"/>
                        <a:pt x="130334" y="277153"/>
                        <a:pt x="126834" y="292726"/>
                      </a:cubicBezTo>
                      <a:cubicBezTo>
                        <a:pt x="119530" y="323458"/>
                        <a:pt x="119530" y="355469"/>
                        <a:pt x="126834" y="386201"/>
                      </a:cubicBezTo>
                      <a:cubicBezTo>
                        <a:pt x="130249" y="401835"/>
                        <a:pt x="123059" y="417865"/>
                        <a:pt x="109096" y="425748"/>
                      </a:cubicBezTo>
                      <a:lnTo>
                        <a:pt x="86899" y="438710"/>
                      </a:lnTo>
                      <a:lnTo>
                        <a:pt x="126170" y="506546"/>
                      </a:lnTo>
                      <a:lnTo>
                        <a:pt x="149031" y="493395"/>
                      </a:lnTo>
                      <a:cubicBezTo>
                        <a:pt x="162871" y="485459"/>
                        <a:pt x="180268" y="487332"/>
                        <a:pt x="192096" y="498031"/>
                      </a:cubicBezTo>
                      <a:cubicBezTo>
                        <a:pt x="215337" y="519112"/>
                        <a:pt x="242921" y="534870"/>
                        <a:pt x="272915" y="544201"/>
                      </a:cubicBezTo>
                      <a:cubicBezTo>
                        <a:pt x="288102" y="549049"/>
                        <a:pt x="298413" y="563117"/>
                        <a:pt x="298432" y="579018"/>
                      </a:cubicBezTo>
                      <a:close/>
                    </a:path>
                  </a:pathLst>
                </a:custGeom>
                <a:solidFill>
                  <a:srgbClr val="2AB5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" name="Google Shape;794;p20"/>
                <p:cNvSpPr/>
                <p:nvPr/>
              </p:nvSpPr>
              <p:spPr>
                <a:xfrm>
                  <a:off x="4849554" y="2053093"/>
                  <a:ext cx="306581" cy="30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81" h="305781" extrusionOk="0">
                      <a:moveTo>
                        <a:pt x="153291" y="305782"/>
                      </a:moveTo>
                      <a:cubicBezTo>
                        <a:pt x="68630" y="305782"/>
                        <a:pt x="0" y="237330"/>
                        <a:pt x="0" y="152891"/>
                      </a:cubicBezTo>
                      <a:cubicBezTo>
                        <a:pt x="0" y="68452"/>
                        <a:pt x="68630" y="0"/>
                        <a:pt x="153291" y="0"/>
                      </a:cubicBezTo>
                      <a:cubicBezTo>
                        <a:pt x="237951" y="0"/>
                        <a:pt x="306581" y="68452"/>
                        <a:pt x="306581" y="152891"/>
                      </a:cubicBezTo>
                      <a:cubicBezTo>
                        <a:pt x="306581" y="152922"/>
                        <a:pt x="306581" y="152954"/>
                        <a:pt x="306581" y="152986"/>
                      </a:cubicBezTo>
                      <a:cubicBezTo>
                        <a:pt x="306477" y="237366"/>
                        <a:pt x="237894" y="305730"/>
                        <a:pt x="153291" y="305782"/>
                      </a:cubicBezTo>
                      <a:close/>
                      <a:moveTo>
                        <a:pt x="153291" y="65092"/>
                      </a:moveTo>
                      <a:cubicBezTo>
                        <a:pt x="104619" y="65092"/>
                        <a:pt x="65167" y="104444"/>
                        <a:pt x="65167" y="152986"/>
                      </a:cubicBezTo>
                      <a:cubicBezTo>
                        <a:pt x="65167" y="201528"/>
                        <a:pt x="104619" y="240879"/>
                        <a:pt x="153291" y="240879"/>
                      </a:cubicBezTo>
                      <a:cubicBezTo>
                        <a:pt x="201962" y="240879"/>
                        <a:pt x="241414" y="201528"/>
                        <a:pt x="241414" y="152986"/>
                      </a:cubicBezTo>
                      <a:cubicBezTo>
                        <a:pt x="241205" y="104576"/>
                        <a:pt x="201829" y="65428"/>
                        <a:pt x="153291" y="65376"/>
                      </a:cubicBezTo>
                      <a:close/>
                    </a:path>
                  </a:pathLst>
                </a:custGeom>
                <a:solidFill>
                  <a:srgbClr val="2AB5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20"/>
                <p:cNvSpPr/>
                <p:nvPr/>
              </p:nvSpPr>
              <p:spPr>
                <a:xfrm>
                  <a:off x="3803643" y="2338818"/>
                  <a:ext cx="934933" cy="939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933" h="939957" extrusionOk="0">
                      <a:moveTo>
                        <a:pt x="573423" y="939958"/>
                      </a:moveTo>
                      <a:lnTo>
                        <a:pt x="361510" y="939958"/>
                      </a:lnTo>
                      <a:cubicBezTo>
                        <a:pt x="335316" y="939958"/>
                        <a:pt x="314081" y="918774"/>
                        <a:pt x="314081" y="892652"/>
                      </a:cubicBezTo>
                      <a:lnTo>
                        <a:pt x="314081" y="837400"/>
                      </a:lnTo>
                      <a:cubicBezTo>
                        <a:pt x="282229" y="824353"/>
                        <a:pt x="252222" y="807209"/>
                        <a:pt x="224820" y="786404"/>
                      </a:cubicBezTo>
                      <a:lnTo>
                        <a:pt x="177391" y="813747"/>
                      </a:lnTo>
                      <a:cubicBezTo>
                        <a:pt x="154707" y="826813"/>
                        <a:pt x="125701" y="819055"/>
                        <a:pt x="112603" y="796433"/>
                      </a:cubicBezTo>
                      <a:lnTo>
                        <a:pt x="6552" y="613456"/>
                      </a:lnTo>
                      <a:cubicBezTo>
                        <a:pt x="-6561" y="590854"/>
                        <a:pt x="1166" y="561931"/>
                        <a:pt x="23816" y="548837"/>
                      </a:cubicBezTo>
                      <a:lnTo>
                        <a:pt x="70581" y="521967"/>
                      </a:lnTo>
                      <a:cubicBezTo>
                        <a:pt x="65631" y="487453"/>
                        <a:pt x="65631" y="452411"/>
                        <a:pt x="70581" y="417896"/>
                      </a:cubicBezTo>
                      <a:lnTo>
                        <a:pt x="23721" y="391121"/>
                      </a:lnTo>
                      <a:cubicBezTo>
                        <a:pt x="1037" y="378057"/>
                        <a:pt x="-6735" y="349127"/>
                        <a:pt x="6362" y="326502"/>
                      </a:cubicBezTo>
                      <a:lnTo>
                        <a:pt x="112318" y="143525"/>
                      </a:lnTo>
                      <a:cubicBezTo>
                        <a:pt x="125414" y="120957"/>
                        <a:pt x="154348" y="113213"/>
                        <a:pt x="177012" y="126211"/>
                      </a:cubicBezTo>
                      <a:lnTo>
                        <a:pt x="224441" y="153553"/>
                      </a:lnTo>
                      <a:cubicBezTo>
                        <a:pt x="251860" y="132779"/>
                        <a:pt x="281864" y="115638"/>
                        <a:pt x="313702" y="102558"/>
                      </a:cubicBezTo>
                      <a:lnTo>
                        <a:pt x="313702" y="47305"/>
                      </a:lnTo>
                      <a:cubicBezTo>
                        <a:pt x="313702" y="21180"/>
                        <a:pt x="334937" y="0"/>
                        <a:pt x="361131" y="0"/>
                      </a:cubicBezTo>
                      <a:lnTo>
                        <a:pt x="573423" y="0"/>
                      </a:lnTo>
                      <a:cubicBezTo>
                        <a:pt x="599617" y="0"/>
                        <a:pt x="620852" y="21180"/>
                        <a:pt x="620852" y="47305"/>
                      </a:cubicBezTo>
                      <a:lnTo>
                        <a:pt x="620852" y="102558"/>
                      </a:lnTo>
                      <a:cubicBezTo>
                        <a:pt x="652708" y="115661"/>
                        <a:pt x="682740" y="132800"/>
                        <a:pt x="710209" y="153553"/>
                      </a:cubicBezTo>
                      <a:lnTo>
                        <a:pt x="757638" y="126211"/>
                      </a:lnTo>
                      <a:cubicBezTo>
                        <a:pt x="780301" y="113213"/>
                        <a:pt x="809236" y="120957"/>
                        <a:pt x="822331" y="143525"/>
                      </a:cubicBezTo>
                      <a:lnTo>
                        <a:pt x="928572" y="326502"/>
                      </a:lnTo>
                      <a:cubicBezTo>
                        <a:pt x="941668" y="349127"/>
                        <a:pt x="933896" y="378057"/>
                        <a:pt x="911213" y="391121"/>
                      </a:cubicBezTo>
                      <a:lnTo>
                        <a:pt x="864353" y="418085"/>
                      </a:lnTo>
                      <a:cubicBezTo>
                        <a:pt x="869303" y="452600"/>
                        <a:pt x="869303" y="487643"/>
                        <a:pt x="864353" y="522157"/>
                      </a:cubicBezTo>
                      <a:lnTo>
                        <a:pt x="911118" y="549026"/>
                      </a:lnTo>
                      <a:cubicBezTo>
                        <a:pt x="933801" y="562092"/>
                        <a:pt x="941574" y="591024"/>
                        <a:pt x="928477" y="613645"/>
                      </a:cubicBezTo>
                      <a:lnTo>
                        <a:pt x="822520" y="796433"/>
                      </a:lnTo>
                      <a:cubicBezTo>
                        <a:pt x="809422" y="819055"/>
                        <a:pt x="780417" y="826813"/>
                        <a:pt x="757732" y="813747"/>
                      </a:cubicBezTo>
                      <a:lnTo>
                        <a:pt x="710303" y="786404"/>
                      </a:lnTo>
                      <a:cubicBezTo>
                        <a:pt x="682902" y="807209"/>
                        <a:pt x="652894" y="824353"/>
                        <a:pt x="621042" y="837400"/>
                      </a:cubicBezTo>
                      <a:lnTo>
                        <a:pt x="621042" y="892652"/>
                      </a:lnTo>
                      <a:cubicBezTo>
                        <a:pt x="621042" y="918774"/>
                        <a:pt x="599808" y="939958"/>
                        <a:pt x="573613" y="939958"/>
                      </a:cubicBezTo>
                      <a:cubicBezTo>
                        <a:pt x="573550" y="939958"/>
                        <a:pt x="573487" y="939958"/>
                        <a:pt x="573423" y="939958"/>
                      </a:cubicBezTo>
                      <a:close/>
                      <a:moveTo>
                        <a:pt x="408939" y="845347"/>
                      </a:moveTo>
                      <a:lnTo>
                        <a:pt x="525994" y="845347"/>
                      </a:lnTo>
                      <a:lnTo>
                        <a:pt x="525994" y="804286"/>
                      </a:lnTo>
                      <a:cubicBezTo>
                        <a:pt x="525980" y="783651"/>
                        <a:pt x="539377" y="765391"/>
                        <a:pt x="559100" y="759157"/>
                      </a:cubicBezTo>
                      <a:cubicBezTo>
                        <a:pt x="601340" y="745977"/>
                        <a:pt x="640187" y="723763"/>
                        <a:pt x="672929" y="694064"/>
                      </a:cubicBezTo>
                      <a:cubicBezTo>
                        <a:pt x="688185" y="680166"/>
                        <a:pt x="710709" y="677716"/>
                        <a:pt x="728611" y="688009"/>
                      </a:cubicBezTo>
                      <a:lnTo>
                        <a:pt x="763803" y="708161"/>
                      </a:lnTo>
                      <a:lnTo>
                        <a:pt x="822331" y="607117"/>
                      </a:lnTo>
                      <a:lnTo>
                        <a:pt x="788087" y="587722"/>
                      </a:lnTo>
                      <a:cubicBezTo>
                        <a:pt x="770135" y="577390"/>
                        <a:pt x="760993" y="556623"/>
                        <a:pt x="765511" y="536443"/>
                      </a:cubicBezTo>
                      <a:cubicBezTo>
                        <a:pt x="775828" y="492894"/>
                        <a:pt x="775828" y="447540"/>
                        <a:pt x="765511" y="403988"/>
                      </a:cubicBezTo>
                      <a:cubicBezTo>
                        <a:pt x="761038" y="383841"/>
                        <a:pt x="770175" y="363128"/>
                        <a:pt x="788087" y="352803"/>
                      </a:cubicBezTo>
                      <a:lnTo>
                        <a:pt x="822710" y="332841"/>
                      </a:lnTo>
                      <a:lnTo>
                        <a:pt x="764183" y="231702"/>
                      </a:lnTo>
                      <a:lnTo>
                        <a:pt x="728896" y="252043"/>
                      </a:lnTo>
                      <a:cubicBezTo>
                        <a:pt x="711042" y="262173"/>
                        <a:pt x="688681" y="259691"/>
                        <a:pt x="673499" y="245893"/>
                      </a:cubicBezTo>
                      <a:cubicBezTo>
                        <a:pt x="640761" y="216164"/>
                        <a:pt x="601915" y="193918"/>
                        <a:pt x="559669" y="180707"/>
                      </a:cubicBezTo>
                      <a:cubicBezTo>
                        <a:pt x="540017" y="174452"/>
                        <a:pt x="526673" y="156246"/>
                        <a:pt x="526658" y="135672"/>
                      </a:cubicBezTo>
                      <a:lnTo>
                        <a:pt x="526658" y="94611"/>
                      </a:lnTo>
                      <a:lnTo>
                        <a:pt x="408939" y="94611"/>
                      </a:lnTo>
                      <a:lnTo>
                        <a:pt x="408939" y="135672"/>
                      </a:lnTo>
                      <a:cubicBezTo>
                        <a:pt x="409009" y="156316"/>
                        <a:pt x="395647" y="174620"/>
                        <a:pt x="375929" y="180896"/>
                      </a:cubicBezTo>
                      <a:cubicBezTo>
                        <a:pt x="333703" y="194152"/>
                        <a:pt x="294865" y="216393"/>
                        <a:pt x="262099" y="246083"/>
                      </a:cubicBezTo>
                      <a:cubicBezTo>
                        <a:pt x="246865" y="260014"/>
                        <a:pt x="224339" y="262502"/>
                        <a:pt x="206418" y="252232"/>
                      </a:cubicBezTo>
                      <a:lnTo>
                        <a:pt x="170751" y="231702"/>
                      </a:lnTo>
                      <a:lnTo>
                        <a:pt x="112224" y="332841"/>
                      </a:lnTo>
                      <a:lnTo>
                        <a:pt x="146847" y="352803"/>
                      </a:lnTo>
                      <a:cubicBezTo>
                        <a:pt x="164796" y="363100"/>
                        <a:pt x="173972" y="383820"/>
                        <a:pt x="169518" y="403988"/>
                      </a:cubicBezTo>
                      <a:cubicBezTo>
                        <a:pt x="159101" y="447529"/>
                        <a:pt x="159101" y="492903"/>
                        <a:pt x="169518" y="536443"/>
                      </a:cubicBezTo>
                      <a:cubicBezTo>
                        <a:pt x="174036" y="556623"/>
                        <a:pt x="164893" y="577390"/>
                        <a:pt x="146942" y="587722"/>
                      </a:cubicBezTo>
                      <a:lnTo>
                        <a:pt x="112413" y="607590"/>
                      </a:lnTo>
                      <a:lnTo>
                        <a:pt x="170751" y="708161"/>
                      </a:lnTo>
                      <a:lnTo>
                        <a:pt x="205848" y="688009"/>
                      </a:lnTo>
                      <a:cubicBezTo>
                        <a:pt x="223750" y="677716"/>
                        <a:pt x="246274" y="680166"/>
                        <a:pt x="261530" y="694064"/>
                      </a:cubicBezTo>
                      <a:cubicBezTo>
                        <a:pt x="294262" y="723782"/>
                        <a:pt x="333112" y="745996"/>
                        <a:pt x="375360" y="759157"/>
                      </a:cubicBezTo>
                      <a:cubicBezTo>
                        <a:pt x="395083" y="765391"/>
                        <a:pt x="408479" y="783651"/>
                        <a:pt x="408465" y="804286"/>
                      </a:cubicBezTo>
                      <a:close/>
                    </a:path>
                  </a:pathLst>
                </a:custGeom>
                <a:solidFill>
                  <a:srgbClr val="2AB5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" name="Google Shape;796;p20"/>
                <p:cNvSpPr/>
                <p:nvPr/>
              </p:nvSpPr>
              <p:spPr>
                <a:xfrm>
                  <a:off x="4054833" y="2593416"/>
                  <a:ext cx="431794" cy="43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794" h="430667" extrusionOk="0">
                      <a:moveTo>
                        <a:pt x="216277" y="430667"/>
                      </a:moveTo>
                      <a:cubicBezTo>
                        <a:pt x="97040" y="430876"/>
                        <a:pt x="210" y="334638"/>
                        <a:pt x="0" y="215712"/>
                      </a:cubicBezTo>
                      <a:cubicBezTo>
                        <a:pt x="-209" y="96787"/>
                        <a:pt x="96281" y="209"/>
                        <a:pt x="215518" y="0"/>
                      </a:cubicBezTo>
                      <a:cubicBezTo>
                        <a:pt x="334754" y="-209"/>
                        <a:pt x="431584" y="96030"/>
                        <a:pt x="431794" y="214955"/>
                      </a:cubicBezTo>
                      <a:cubicBezTo>
                        <a:pt x="431794" y="215082"/>
                        <a:pt x="431794" y="215208"/>
                        <a:pt x="431794" y="215333"/>
                      </a:cubicBezTo>
                      <a:cubicBezTo>
                        <a:pt x="431690" y="334070"/>
                        <a:pt x="335322" y="430355"/>
                        <a:pt x="216277" y="430667"/>
                      </a:cubicBezTo>
                      <a:close/>
                      <a:moveTo>
                        <a:pt x="216277" y="94705"/>
                      </a:moveTo>
                      <a:cubicBezTo>
                        <a:pt x="149429" y="94496"/>
                        <a:pt x="95069" y="148376"/>
                        <a:pt x="94859" y="215049"/>
                      </a:cubicBezTo>
                      <a:cubicBezTo>
                        <a:pt x="94650" y="281722"/>
                        <a:pt x="148670" y="335943"/>
                        <a:pt x="215518" y="336151"/>
                      </a:cubicBezTo>
                      <a:cubicBezTo>
                        <a:pt x="282365" y="336360"/>
                        <a:pt x="336725" y="282479"/>
                        <a:pt x="336935" y="215806"/>
                      </a:cubicBezTo>
                      <a:cubicBezTo>
                        <a:pt x="336936" y="215648"/>
                        <a:pt x="336936" y="215491"/>
                        <a:pt x="336936" y="215333"/>
                      </a:cubicBezTo>
                      <a:cubicBezTo>
                        <a:pt x="336884" y="148844"/>
                        <a:pt x="282939" y="94913"/>
                        <a:pt x="216277" y="94705"/>
                      </a:cubicBezTo>
                      <a:close/>
                    </a:path>
                  </a:pathLst>
                </a:custGeom>
                <a:solidFill>
                  <a:srgbClr val="2AB5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97" name="Google Shape;797;p20"/>
            <p:cNvSpPr/>
            <p:nvPr/>
          </p:nvSpPr>
          <p:spPr>
            <a:xfrm>
              <a:off x="5529600" y="1728400"/>
              <a:ext cx="3804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Task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8" name="Google Shape;798;p20"/>
          <p:cNvSpPr txBox="1"/>
          <p:nvPr/>
        </p:nvSpPr>
        <p:spPr>
          <a:xfrm>
            <a:off x="4768183" y="2978858"/>
            <a:ext cx="817762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Warehouse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9" name="Google Shape;799;p20"/>
          <p:cNvCxnSpPr>
            <a:endCxn id="777" idx="1"/>
          </p:cNvCxnSpPr>
          <p:nvPr/>
        </p:nvCxnSpPr>
        <p:spPr>
          <a:xfrm rot="10800000" flipH="1">
            <a:off x="6098130" y="3141804"/>
            <a:ext cx="763800" cy="448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0" name="Google Shape;80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65038" y="3094862"/>
            <a:ext cx="1097647" cy="999572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20"/>
          <p:cNvSpPr txBox="1"/>
          <p:nvPr/>
        </p:nvSpPr>
        <p:spPr>
          <a:xfrm>
            <a:off x="7808187" y="1901376"/>
            <a:ext cx="784827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700"/>
              <a:buFont typeface="Arial"/>
              <a:buNone/>
            </a:pPr>
            <a:r>
              <a:rPr lang="ko-KR" sz="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br>
              <a:rPr lang="ko-KR" sz="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WAREHOUSE</a:t>
            </a:r>
            <a:endParaRPr sz="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2" name="Google Shape;802;p20"/>
          <p:cNvGrpSpPr/>
          <p:nvPr/>
        </p:nvGrpSpPr>
        <p:grpSpPr>
          <a:xfrm>
            <a:off x="8076563" y="1703298"/>
            <a:ext cx="244192" cy="241525"/>
            <a:chOff x="4464050" y="2451067"/>
            <a:chExt cx="220499" cy="241389"/>
          </a:xfrm>
        </p:grpSpPr>
        <p:sp>
          <p:nvSpPr>
            <p:cNvPr id="803" name="Google Shape;803;p20"/>
            <p:cNvSpPr/>
            <p:nvPr/>
          </p:nvSpPr>
          <p:spPr>
            <a:xfrm>
              <a:off x="4464050" y="2451067"/>
              <a:ext cx="220499" cy="241389"/>
            </a:xfrm>
            <a:custGeom>
              <a:avLst/>
              <a:gdLst/>
              <a:ahLst/>
              <a:cxnLst/>
              <a:rect l="l" t="t" r="r" b="b"/>
              <a:pathLst>
                <a:path w="220499" h="241389" extrusionOk="0">
                  <a:moveTo>
                    <a:pt x="220500" y="49499"/>
                  </a:moveTo>
                  <a:cubicBezTo>
                    <a:pt x="220500" y="35299"/>
                    <a:pt x="208109" y="22492"/>
                    <a:pt x="186143" y="13211"/>
                  </a:cubicBezTo>
                  <a:cubicBezTo>
                    <a:pt x="161918" y="4047"/>
                    <a:pt x="136136" y="-427"/>
                    <a:pt x="110203" y="32"/>
                  </a:cubicBezTo>
                  <a:cubicBezTo>
                    <a:pt x="84300" y="-420"/>
                    <a:pt x="58551" y="4054"/>
                    <a:pt x="34356" y="13211"/>
                  </a:cubicBezTo>
                  <a:cubicBezTo>
                    <a:pt x="12297" y="22492"/>
                    <a:pt x="0" y="35299"/>
                    <a:pt x="0" y="49499"/>
                  </a:cubicBezTo>
                  <a:lnTo>
                    <a:pt x="0" y="190752"/>
                  </a:lnTo>
                  <a:lnTo>
                    <a:pt x="0" y="190752"/>
                  </a:lnTo>
                  <a:cubicBezTo>
                    <a:pt x="0" y="205601"/>
                    <a:pt x="12203" y="218594"/>
                    <a:pt x="34262" y="228339"/>
                  </a:cubicBezTo>
                  <a:cubicBezTo>
                    <a:pt x="58472" y="237540"/>
                    <a:pt x="84273" y="241954"/>
                    <a:pt x="110203" y="241332"/>
                  </a:cubicBezTo>
                  <a:cubicBezTo>
                    <a:pt x="136189" y="241845"/>
                    <a:pt x="162023" y="237305"/>
                    <a:pt x="186237" y="227968"/>
                  </a:cubicBezTo>
                  <a:cubicBezTo>
                    <a:pt x="208297" y="218687"/>
                    <a:pt x="220500" y="205137"/>
                    <a:pt x="220500" y="190381"/>
                  </a:cubicBezTo>
                  <a:lnTo>
                    <a:pt x="220500" y="49499"/>
                  </a:lnTo>
                  <a:close/>
                  <a:moveTo>
                    <a:pt x="207639" y="147689"/>
                  </a:moveTo>
                  <a:cubicBezTo>
                    <a:pt x="207639" y="155392"/>
                    <a:pt x="197783" y="163838"/>
                    <a:pt x="181356" y="170149"/>
                  </a:cubicBezTo>
                  <a:cubicBezTo>
                    <a:pt x="158519" y="178121"/>
                    <a:pt x="134417" y="181956"/>
                    <a:pt x="110203" y="181471"/>
                  </a:cubicBezTo>
                  <a:cubicBezTo>
                    <a:pt x="86021" y="181949"/>
                    <a:pt x="61949" y="178113"/>
                    <a:pt x="39144" y="170149"/>
                  </a:cubicBezTo>
                  <a:cubicBezTo>
                    <a:pt x="22716" y="163838"/>
                    <a:pt x="12860" y="155392"/>
                    <a:pt x="12860" y="147689"/>
                  </a:cubicBezTo>
                  <a:lnTo>
                    <a:pt x="12860" y="122631"/>
                  </a:lnTo>
                  <a:cubicBezTo>
                    <a:pt x="19456" y="127555"/>
                    <a:pt x="26766" y="131467"/>
                    <a:pt x="34544" y="134232"/>
                  </a:cubicBezTo>
                  <a:cubicBezTo>
                    <a:pt x="58866" y="142541"/>
                    <a:pt x="84474" y="146561"/>
                    <a:pt x="110203" y="146111"/>
                  </a:cubicBezTo>
                  <a:cubicBezTo>
                    <a:pt x="135962" y="146561"/>
                    <a:pt x="161601" y="142540"/>
                    <a:pt x="185956" y="134232"/>
                  </a:cubicBezTo>
                  <a:cubicBezTo>
                    <a:pt x="193734" y="131467"/>
                    <a:pt x="201044" y="127555"/>
                    <a:pt x="207639" y="122631"/>
                  </a:cubicBezTo>
                  <a:close/>
                  <a:moveTo>
                    <a:pt x="207639" y="100264"/>
                  </a:moveTo>
                  <a:cubicBezTo>
                    <a:pt x="207639" y="107875"/>
                    <a:pt x="197783" y="116134"/>
                    <a:pt x="181356" y="122353"/>
                  </a:cubicBezTo>
                  <a:cubicBezTo>
                    <a:pt x="158463" y="130069"/>
                    <a:pt x="134385" y="133774"/>
                    <a:pt x="110203" y="133304"/>
                  </a:cubicBezTo>
                  <a:cubicBezTo>
                    <a:pt x="52849" y="133304"/>
                    <a:pt x="12860" y="115856"/>
                    <a:pt x="12860" y="100264"/>
                  </a:cubicBezTo>
                  <a:lnTo>
                    <a:pt x="12860" y="74278"/>
                  </a:lnTo>
                  <a:cubicBezTo>
                    <a:pt x="19361" y="79361"/>
                    <a:pt x="26610" y="83430"/>
                    <a:pt x="34356" y="86343"/>
                  </a:cubicBezTo>
                  <a:cubicBezTo>
                    <a:pt x="58532" y="95577"/>
                    <a:pt x="84290" y="100083"/>
                    <a:pt x="110203" y="99615"/>
                  </a:cubicBezTo>
                  <a:cubicBezTo>
                    <a:pt x="136147" y="100094"/>
                    <a:pt x="161937" y="95586"/>
                    <a:pt x="186143" y="86343"/>
                  </a:cubicBezTo>
                  <a:cubicBezTo>
                    <a:pt x="193889" y="83430"/>
                    <a:pt x="201139" y="79361"/>
                    <a:pt x="207639" y="74278"/>
                  </a:cubicBezTo>
                  <a:close/>
                  <a:moveTo>
                    <a:pt x="39331" y="24997"/>
                  </a:moveTo>
                  <a:cubicBezTo>
                    <a:pt x="61935" y="16435"/>
                    <a:pt x="86001" y="12275"/>
                    <a:pt x="110203" y="12747"/>
                  </a:cubicBezTo>
                  <a:cubicBezTo>
                    <a:pt x="167651" y="12747"/>
                    <a:pt x="207639" y="32329"/>
                    <a:pt x="207639" y="49870"/>
                  </a:cubicBezTo>
                  <a:cubicBezTo>
                    <a:pt x="207639" y="58687"/>
                    <a:pt x="198253" y="67689"/>
                    <a:pt x="181168" y="74742"/>
                  </a:cubicBezTo>
                  <a:cubicBezTo>
                    <a:pt x="158534" y="83317"/>
                    <a:pt x="134436" y="87477"/>
                    <a:pt x="110203" y="86993"/>
                  </a:cubicBezTo>
                  <a:cubicBezTo>
                    <a:pt x="52849" y="86993"/>
                    <a:pt x="12860" y="67410"/>
                    <a:pt x="12860" y="49870"/>
                  </a:cubicBezTo>
                  <a:cubicBezTo>
                    <a:pt x="12860" y="41053"/>
                    <a:pt x="22529" y="32051"/>
                    <a:pt x="39331" y="24997"/>
                  </a:cubicBezTo>
                  <a:close/>
                  <a:moveTo>
                    <a:pt x="110203" y="229174"/>
                  </a:moveTo>
                  <a:cubicBezTo>
                    <a:pt x="52004" y="229174"/>
                    <a:pt x="12860" y="209406"/>
                    <a:pt x="12860" y="190937"/>
                  </a:cubicBezTo>
                  <a:lnTo>
                    <a:pt x="12860" y="170241"/>
                  </a:lnTo>
                  <a:cubicBezTo>
                    <a:pt x="19435" y="175194"/>
                    <a:pt x="26709" y="179165"/>
                    <a:pt x="34450" y="182028"/>
                  </a:cubicBezTo>
                  <a:cubicBezTo>
                    <a:pt x="58757" y="190549"/>
                    <a:pt x="84418" y="194666"/>
                    <a:pt x="110203" y="194186"/>
                  </a:cubicBezTo>
                  <a:cubicBezTo>
                    <a:pt x="136019" y="194674"/>
                    <a:pt x="161712" y="190555"/>
                    <a:pt x="186049" y="182028"/>
                  </a:cubicBezTo>
                  <a:cubicBezTo>
                    <a:pt x="193791" y="179165"/>
                    <a:pt x="201065" y="175194"/>
                    <a:pt x="207639" y="170241"/>
                  </a:cubicBezTo>
                  <a:lnTo>
                    <a:pt x="207639" y="190752"/>
                  </a:lnTo>
                  <a:cubicBezTo>
                    <a:pt x="207639" y="209221"/>
                    <a:pt x="168965" y="228989"/>
                    <a:pt x="110203" y="228989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4510699" y="2475972"/>
              <a:ext cx="127158" cy="47981"/>
            </a:xfrm>
            <a:custGeom>
              <a:avLst/>
              <a:gdLst/>
              <a:ahLst/>
              <a:cxnLst/>
              <a:rect l="l" t="t" r="r" b="b"/>
              <a:pathLst>
                <a:path w="127158" h="47981" extrusionOk="0">
                  <a:moveTo>
                    <a:pt x="111614" y="40650"/>
                  </a:moveTo>
                  <a:cubicBezTo>
                    <a:pt x="108342" y="42199"/>
                    <a:pt x="104632" y="42592"/>
                    <a:pt x="101101" y="41763"/>
                  </a:cubicBezTo>
                  <a:lnTo>
                    <a:pt x="86082" y="38515"/>
                  </a:lnTo>
                  <a:lnTo>
                    <a:pt x="86082" y="45012"/>
                  </a:lnTo>
                  <a:cubicBezTo>
                    <a:pt x="86082" y="46497"/>
                    <a:pt x="82515" y="47982"/>
                    <a:pt x="78009" y="47982"/>
                  </a:cubicBezTo>
                  <a:cubicBezTo>
                    <a:pt x="73503" y="47982"/>
                    <a:pt x="69936" y="46682"/>
                    <a:pt x="69936" y="45012"/>
                  </a:cubicBezTo>
                  <a:lnTo>
                    <a:pt x="69936" y="33318"/>
                  </a:lnTo>
                  <a:cubicBezTo>
                    <a:pt x="69936" y="31740"/>
                    <a:pt x="73034" y="30441"/>
                    <a:pt x="77540" y="30255"/>
                  </a:cubicBezTo>
                  <a:cubicBezTo>
                    <a:pt x="79040" y="30163"/>
                    <a:pt x="80546" y="30163"/>
                    <a:pt x="82046" y="30255"/>
                  </a:cubicBezTo>
                  <a:lnTo>
                    <a:pt x="108611" y="36102"/>
                  </a:lnTo>
                  <a:cubicBezTo>
                    <a:pt x="112929" y="37402"/>
                    <a:pt x="114149" y="39165"/>
                    <a:pt x="111614" y="40650"/>
                  </a:cubicBezTo>
                  <a:close/>
                  <a:moveTo>
                    <a:pt x="68998" y="23852"/>
                  </a:moveTo>
                  <a:cubicBezTo>
                    <a:pt x="68998" y="23852"/>
                    <a:pt x="68434" y="23852"/>
                    <a:pt x="67965" y="24408"/>
                  </a:cubicBezTo>
                  <a:lnTo>
                    <a:pt x="64961" y="25708"/>
                  </a:lnTo>
                  <a:lnTo>
                    <a:pt x="63459" y="25708"/>
                  </a:lnTo>
                  <a:lnTo>
                    <a:pt x="61957" y="25708"/>
                  </a:lnTo>
                  <a:lnTo>
                    <a:pt x="58954" y="24408"/>
                  </a:lnTo>
                  <a:cubicBezTo>
                    <a:pt x="58484" y="24408"/>
                    <a:pt x="58484" y="24408"/>
                    <a:pt x="58484" y="23852"/>
                  </a:cubicBezTo>
                  <a:cubicBezTo>
                    <a:pt x="58484" y="23295"/>
                    <a:pt x="58484" y="23852"/>
                    <a:pt x="58954" y="23295"/>
                  </a:cubicBezTo>
                  <a:lnTo>
                    <a:pt x="61957" y="22181"/>
                  </a:lnTo>
                  <a:cubicBezTo>
                    <a:pt x="62943" y="21934"/>
                    <a:pt x="63976" y="21934"/>
                    <a:pt x="64961" y="22181"/>
                  </a:cubicBezTo>
                  <a:lnTo>
                    <a:pt x="67965" y="23295"/>
                  </a:lnTo>
                  <a:cubicBezTo>
                    <a:pt x="67965" y="23295"/>
                    <a:pt x="68998" y="23666"/>
                    <a:pt x="68998" y="23852"/>
                  </a:cubicBezTo>
                  <a:close/>
                  <a:moveTo>
                    <a:pt x="78385" y="24594"/>
                  </a:moveTo>
                  <a:lnTo>
                    <a:pt x="78385" y="23295"/>
                  </a:lnTo>
                  <a:cubicBezTo>
                    <a:pt x="78385" y="23295"/>
                    <a:pt x="77915" y="23295"/>
                    <a:pt x="77915" y="22738"/>
                  </a:cubicBezTo>
                  <a:lnTo>
                    <a:pt x="66369" y="18562"/>
                  </a:lnTo>
                  <a:lnTo>
                    <a:pt x="65337" y="18562"/>
                  </a:lnTo>
                  <a:lnTo>
                    <a:pt x="61864" y="18562"/>
                  </a:lnTo>
                  <a:cubicBezTo>
                    <a:pt x="61367" y="18471"/>
                    <a:pt x="60858" y="18471"/>
                    <a:pt x="60362" y="18562"/>
                  </a:cubicBezTo>
                  <a:lnTo>
                    <a:pt x="49285" y="22738"/>
                  </a:lnTo>
                  <a:cubicBezTo>
                    <a:pt x="48816" y="22738"/>
                    <a:pt x="48816" y="22738"/>
                    <a:pt x="48816" y="23295"/>
                  </a:cubicBezTo>
                  <a:lnTo>
                    <a:pt x="48816" y="24594"/>
                  </a:lnTo>
                  <a:cubicBezTo>
                    <a:pt x="48816" y="24594"/>
                    <a:pt x="48816" y="24594"/>
                    <a:pt x="49285" y="25151"/>
                  </a:cubicBezTo>
                  <a:lnTo>
                    <a:pt x="60362" y="29327"/>
                  </a:lnTo>
                  <a:lnTo>
                    <a:pt x="61864" y="29327"/>
                  </a:lnTo>
                  <a:lnTo>
                    <a:pt x="65337" y="29327"/>
                  </a:lnTo>
                  <a:lnTo>
                    <a:pt x="66369" y="29327"/>
                  </a:lnTo>
                  <a:lnTo>
                    <a:pt x="77915" y="25151"/>
                  </a:lnTo>
                  <a:cubicBezTo>
                    <a:pt x="77915" y="25151"/>
                    <a:pt x="78479" y="24780"/>
                    <a:pt x="78479" y="24594"/>
                  </a:cubicBezTo>
                  <a:close/>
                  <a:moveTo>
                    <a:pt x="38772" y="26636"/>
                  </a:moveTo>
                  <a:lnTo>
                    <a:pt x="11643" y="32483"/>
                  </a:lnTo>
                  <a:cubicBezTo>
                    <a:pt x="8138" y="33194"/>
                    <a:pt x="4495" y="32804"/>
                    <a:pt x="1224" y="31369"/>
                  </a:cubicBezTo>
                  <a:cubicBezTo>
                    <a:pt x="-1311" y="29884"/>
                    <a:pt x="285" y="28028"/>
                    <a:pt x="4228" y="27285"/>
                  </a:cubicBezTo>
                  <a:lnTo>
                    <a:pt x="19059" y="24037"/>
                  </a:lnTo>
                  <a:lnTo>
                    <a:pt x="4228" y="20789"/>
                  </a:lnTo>
                  <a:cubicBezTo>
                    <a:pt x="285" y="19861"/>
                    <a:pt x="-1311" y="18005"/>
                    <a:pt x="1224" y="16520"/>
                  </a:cubicBezTo>
                  <a:cubicBezTo>
                    <a:pt x="4523" y="15065"/>
                    <a:pt x="8202" y="14675"/>
                    <a:pt x="11737" y="15406"/>
                  </a:cubicBezTo>
                  <a:lnTo>
                    <a:pt x="38866" y="21531"/>
                  </a:lnTo>
                  <a:cubicBezTo>
                    <a:pt x="40233" y="21650"/>
                    <a:pt x="41490" y="22322"/>
                    <a:pt x="42339" y="23388"/>
                  </a:cubicBezTo>
                  <a:cubicBezTo>
                    <a:pt x="42698" y="23435"/>
                    <a:pt x="42952" y="23761"/>
                    <a:pt x="42904" y="24117"/>
                  </a:cubicBezTo>
                  <a:cubicBezTo>
                    <a:pt x="42903" y="24121"/>
                    <a:pt x="42903" y="24126"/>
                    <a:pt x="42902" y="24130"/>
                  </a:cubicBezTo>
                  <a:cubicBezTo>
                    <a:pt x="42902" y="24130"/>
                    <a:pt x="42902" y="24687"/>
                    <a:pt x="42339" y="25058"/>
                  </a:cubicBezTo>
                  <a:cubicBezTo>
                    <a:pt x="41776" y="25429"/>
                    <a:pt x="40837" y="26079"/>
                    <a:pt x="38866" y="26636"/>
                  </a:cubicBezTo>
                  <a:close/>
                  <a:moveTo>
                    <a:pt x="57546" y="33132"/>
                  </a:moveTo>
                  <a:lnTo>
                    <a:pt x="57546" y="44826"/>
                  </a:lnTo>
                  <a:cubicBezTo>
                    <a:pt x="57546" y="46497"/>
                    <a:pt x="53509" y="47796"/>
                    <a:pt x="49473" y="47796"/>
                  </a:cubicBezTo>
                  <a:cubicBezTo>
                    <a:pt x="45436" y="47796"/>
                    <a:pt x="41494" y="46497"/>
                    <a:pt x="41494" y="44826"/>
                  </a:cubicBezTo>
                  <a:lnTo>
                    <a:pt x="41494" y="38330"/>
                  </a:lnTo>
                  <a:lnTo>
                    <a:pt x="26381" y="41578"/>
                  </a:lnTo>
                  <a:cubicBezTo>
                    <a:pt x="22629" y="42437"/>
                    <a:pt x="18689" y="41908"/>
                    <a:pt x="15304" y="40093"/>
                  </a:cubicBezTo>
                  <a:cubicBezTo>
                    <a:pt x="13239" y="38794"/>
                    <a:pt x="14272" y="37030"/>
                    <a:pt x="18308" y="36102"/>
                  </a:cubicBezTo>
                  <a:lnTo>
                    <a:pt x="45436" y="30812"/>
                  </a:lnTo>
                  <a:cubicBezTo>
                    <a:pt x="46936" y="30696"/>
                    <a:pt x="48442" y="30696"/>
                    <a:pt x="49942" y="30812"/>
                  </a:cubicBezTo>
                  <a:cubicBezTo>
                    <a:pt x="53885" y="30812"/>
                    <a:pt x="56607" y="31740"/>
                    <a:pt x="57452" y="33132"/>
                  </a:cubicBezTo>
                  <a:close/>
                  <a:moveTo>
                    <a:pt x="70030" y="14571"/>
                  </a:moveTo>
                  <a:lnTo>
                    <a:pt x="70030" y="2970"/>
                  </a:lnTo>
                  <a:cubicBezTo>
                    <a:pt x="70030" y="1299"/>
                    <a:pt x="73597" y="0"/>
                    <a:pt x="78103" y="0"/>
                  </a:cubicBezTo>
                  <a:cubicBezTo>
                    <a:pt x="82609" y="0"/>
                    <a:pt x="86176" y="1299"/>
                    <a:pt x="86176" y="2970"/>
                  </a:cubicBezTo>
                  <a:lnTo>
                    <a:pt x="86176" y="9466"/>
                  </a:lnTo>
                  <a:lnTo>
                    <a:pt x="101195" y="6125"/>
                  </a:lnTo>
                  <a:cubicBezTo>
                    <a:pt x="104730" y="5388"/>
                    <a:pt x="108411" y="5778"/>
                    <a:pt x="111708" y="7239"/>
                  </a:cubicBezTo>
                  <a:cubicBezTo>
                    <a:pt x="114243" y="8724"/>
                    <a:pt x="112741" y="10487"/>
                    <a:pt x="108705" y="11415"/>
                  </a:cubicBezTo>
                  <a:lnTo>
                    <a:pt x="82139" y="17262"/>
                  </a:lnTo>
                  <a:cubicBezTo>
                    <a:pt x="80639" y="17354"/>
                    <a:pt x="79134" y="17354"/>
                    <a:pt x="77634" y="17262"/>
                  </a:cubicBezTo>
                  <a:cubicBezTo>
                    <a:pt x="73034" y="17448"/>
                    <a:pt x="69936" y="16149"/>
                    <a:pt x="69936" y="14571"/>
                  </a:cubicBezTo>
                  <a:close/>
                  <a:moveTo>
                    <a:pt x="15304" y="7239"/>
                  </a:moveTo>
                  <a:cubicBezTo>
                    <a:pt x="18736" y="5662"/>
                    <a:pt x="22603" y="5270"/>
                    <a:pt x="26287" y="6125"/>
                  </a:cubicBezTo>
                  <a:lnTo>
                    <a:pt x="41400" y="9466"/>
                  </a:lnTo>
                  <a:lnTo>
                    <a:pt x="41400" y="2970"/>
                  </a:lnTo>
                  <a:cubicBezTo>
                    <a:pt x="41400" y="1299"/>
                    <a:pt x="44873" y="0"/>
                    <a:pt x="49379" y="0"/>
                  </a:cubicBezTo>
                  <a:cubicBezTo>
                    <a:pt x="53885" y="0"/>
                    <a:pt x="56889" y="1299"/>
                    <a:pt x="56889" y="2970"/>
                  </a:cubicBezTo>
                  <a:lnTo>
                    <a:pt x="56889" y="14571"/>
                  </a:lnTo>
                  <a:cubicBezTo>
                    <a:pt x="56889" y="16149"/>
                    <a:pt x="53885" y="17448"/>
                    <a:pt x="49942" y="17448"/>
                  </a:cubicBezTo>
                  <a:cubicBezTo>
                    <a:pt x="48453" y="17724"/>
                    <a:pt x="46925" y="17724"/>
                    <a:pt x="45436" y="17448"/>
                  </a:cubicBezTo>
                  <a:lnTo>
                    <a:pt x="18308" y="11230"/>
                  </a:lnTo>
                  <a:cubicBezTo>
                    <a:pt x="14272" y="10487"/>
                    <a:pt x="13239" y="8724"/>
                    <a:pt x="15304" y="7239"/>
                  </a:cubicBezTo>
                  <a:close/>
                  <a:moveTo>
                    <a:pt x="123160" y="20603"/>
                  </a:moveTo>
                  <a:lnTo>
                    <a:pt x="108141" y="23852"/>
                  </a:lnTo>
                  <a:lnTo>
                    <a:pt x="123160" y="27100"/>
                  </a:lnTo>
                  <a:cubicBezTo>
                    <a:pt x="127197" y="28028"/>
                    <a:pt x="128136" y="29884"/>
                    <a:pt x="126164" y="31369"/>
                  </a:cubicBezTo>
                  <a:cubicBezTo>
                    <a:pt x="122686" y="32772"/>
                    <a:pt x="118874" y="33159"/>
                    <a:pt x="115182" y="32483"/>
                  </a:cubicBezTo>
                  <a:lnTo>
                    <a:pt x="88053" y="26636"/>
                  </a:lnTo>
                  <a:cubicBezTo>
                    <a:pt x="86742" y="26280"/>
                    <a:pt x="85525" y="25646"/>
                    <a:pt x="84486" y="24780"/>
                  </a:cubicBezTo>
                  <a:cubicBezTo>
                    <a:pt x="84486" y="24780"/>
                    <a:pt x="84017" y="24223"/>
                    <a:pt x="84017" y="23852"/>
                  </a:cubicBezTo>
                  <a:cubicBezTo>
                    <a:pt x="84017" y="23480"/>
                    <a:pt x="84486" y="23295"/>
                    <a:pt x="84486" y="23109"/>
                  </a:cubicBezTo>
                  <a:cubicBezTo>
                    <a:pt x="85525" y="22242"/>
                    <a:pt x="86742" y="21609"/>
                    <a:pt x="88053" y="21253"/>
                  </a:cubicBezTo>
                  <a:lnTo>
                    <a:pt x="115182" y="15406"/>
                  </a:lnTo>
                  <a:cubicBezTo>
                    <a:pt x="118891" y="14739"/>
                    <a:pt x="122718" y="15192"/>
                    <a:pt x="126164" y="16705"/>
                  </a:cubicBezTo>
                  <a:cubicBezTo>
                    <a:pt x="128136" y="18005"/>
                    <a:pt x="127197" y="19861"/>
                    <a:pt x="123160" y="20603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5" name="Google Shape;805;p20"/>
          <p:cNvGrpSpPr/>
          <p:nvPr/>
        </p:nvGrpSpPr>
        <p:grpSpPr>
          <a:xfrm>
            <a:off x="8570624" y="1718286"/>
            <a:ext cx="349160" cy="194877"/>
            <a:chOff x="1009676" y="3375630"/>
            <a:chExt cx="571301" cy="350788"/>
          </a:xfrm>
        </p:grpSpPr>
        <p:sp>
          <p:nvSpPr>
            <p:cNvPr id="806" name="Google Shape;806;p20"/>
            <p:cNvSpPr/>
            <p:nvPr/>
          </p:nvSpPr>
          <p:spPr>
            <a:xfrm>
              <a:off x="1009676" y="3597785"/>
              <a:ext cx="571301" cy="45761"/>
            </a:xfrm>
            <a:custGeom>
              <a:avLst/>
              <a:gdLst/>
              <a:ahLst/>
              <a:cxnLst/>
              <a:rect l="l" t="t" r="r" b="b"/>
              <a:pathLst>
                <a:path w="571301" h="45761" extrusionOk="0">
                  <a:moveTo>
                    <a:pt x="561480" y="45676"/>
                  </a:moveTo>
                  <a:cubicBezTo>
                    <a:pt x="536784" y="45713"/>
                    <a:pt x="512725" y="38216"/>
                    <a:pt x="492831" y="24279"/>
                  </a:cubicBezTo>
                  <a:cubicBezTo>
                    <a:pt x="451970" y="52818"/>
                    <a:pt x="396395" y="52818"/>
                    <a:pt x="355534" y="24279"/>
                  </a:cubicBezTo>
                  <a:cubicBezTo>
                    <a:pt x="314730" y="52789"/>
                    <a:pt x="259219" y="52789"/>
                    <a:pt x="218415" y="24279"/>
                  </a:cubicBezTo>
                  <a:cubicBezTo>
                    <a:pt x="177554" y="52818"/>
                    <a:pt x="121978" y="52818"/>
                    <a:pt x="81117" y="24279"/>
                  </a:cubicBezTo>
                  <a:cubicBezTo>
                    <a:pt x="61290" y="38212"/>
                    <a:pt x="37288" y="45713"/>
                    <a:pt x="12647" y="45676"/>
                  </a:cubicBezTo>
                  <a:cubicBezTo>
                    <a:pt x="6492" y="46418"/>
                    <a:pt x="870" y="42269"/>
                    <a:pt x="90" y="36407"/>
                  </a:cubicBezTo>
                  <a:cubicBezTo>
                    <a:pt x="-690" y="30545"/>
                    <a:pt x="3667" y="25191"/>
                    <a:pt x="9822" y="24449"/>
                  </a:cubicBezTo>
                  <a:cubicBezTo>
                    <a:pt x="10760" y="24335"/>
                    <a:pt x="11709" y="24335"/>
                    <a:pt x="12647" y="24449"/>
                  </a:cubicBezTo>
                  <a:cubicBezTo>
                    <a:pt x="35144" y="24425"/>
                    <a:pt x="56870" y="16644"/>
                    <a:pt x="73807" y="2542"/>
                  </a:cubicBezTo>
                  <a:cubicBezTo>
                    <a:pt x="78098" y="-847"/>
                    <a:pt x="84315" y="-847"/>
                    <a:pt x="88606" y="2542"/>
                  </a:cubicBezTo>
                  <a:cubicBezTo>
                    <a:pt x="123685" y="31739"/>
                    <a:pt x="176025" y="31739"/>
                    <a:pt x="211104" y="2542"/>
                  </a:cubicBezTo>
                  <a:cubicBezTo>
                    <a:pt x="215337" y="-822"/>
                    <a:pt x="221492" y="-822"/>
                    <a:pt x="225725" y="2542"/>
                  </a:cubicBezTo>
                  <a:cubicBezTo>
                    <a:pt x="260804" y="31739"/>
                    <a:pt x="313144" y="31739"/>
                    <a:pt x="348223" y="2542"/>
                  </a:cubicBezTo>
                  <a:cubicBezTo>
                    <a:pt x="352515" y="-847"/>
                    <a:pt x="358731" y="-847"/>
                    <a:pt x="363023" y="2542"/>
                  </a:cubicBezTo>
                  <a:cubicBezTo>
                    <a:pt x="398101" y="31739"/>
                    <a:pt x="450442" y="31739"/>
                    <a:pt x="485520" y="2542"/>
                  </a:cubicBezTo>
                  <a:cubicBezTo>
                    <a:pt x="489753" y="-822"/>
                    <a:pt x="495908" y="-822"/>
                    <a:pt x="500142" y="2542"/>
                  </a:cubicBezTo>
                  <a:cubicBezTo>
                    <a:pt x="517125" y="16681"/>
                    <a:pt x="538922" y="24467"/>
                    <a:pt x="561480" y="24449"/>
                  </a:cubicBezTo>
                  <a:cubicBezTo>
                    <a:pt x="567635" y="25191"/>
                    <a:pt x="571991" y="30545"/>
                    <a:pt x="571212" y="36407"/>
                  </a:cubicBezTo>
                  <a:cubicBezTo>
                    <a:pt x="570566" y="41249"/>
                    <a:pt x="566563" y="45063"/>
                    <a:pt x="561480" y="45676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1009676" y="3680510"/>
              <a:ext cx="571301" cy="45908"/>
            </a:xfrm>
            <a:custGeom>
              <a:avLst/>
              <a:gdLst/>
              <a:ahLst/>
              <a:cxnLst/>
              <a:rect l="l" t="t" r="r" b="b"/>
              <a:pathLst>
                <a:path w="571301" h="45908" extrusionOk="0">
                  <a:moveTo>
                    <a:pt x="561480" y="45822"/>
                  </a:moveTo>
                  <a:cubicBezTo>
                    <a:pt x="536766" y="45798"/>
                    <a:pt x="512709" y="38242"/>
                    <a:pt x="492831" y="24255"/>
                  </a:cubicBezTo>
                  <a:cubicBezTo>
                    <a:pt x="452046" y="53014"/>
                    <a:pt x="396318" y="53014"/>
                    <a:pt x="355534" y="24255"/>
                  </a:cubicBezTo>
                  <a:cubicBezTo>
                    <a:pt x="314804" y="52987"/>
                    <a:pt x="259144" y="52987"/>
                    <a:pt x="218415" y="24255"/>
                  </a:cubicBezTo>
                  <a:cubicBezTo>
                    <a:pt x="177630" y="53014"/>
                    <a:pt x="121902" y="53014"/>
                    <a:pt x="81117" y="24255"/>
                  </a:cubicBezTo>
                  <a:cubicBezTo>
                    <a:pt x="61306" y="38238"/>
                    <a:pt x="37306" y="45798"/>
                    <a:pt x="12647" y="45822"/>
                  </a:cubicBezTo>
                  <a:cubicBezTo>
                    <a:pt x="6492" y="46564"/>
                    <a:pt x="870" y="42416"/>
                    <a:pt x="90" y="36554"/>
                  </a:cubicBezTo>
                  <a:cubicBezTo>
                    <a:pt x="-690" y="30692"/>
                    <a:pt x="3667" y="25337"/>
                    <a:pt x="9822" y="24595"/>
                  </a:cubicBezTo>
                  <a:cubicBezTo>
                    <a:pt x="10760" y="24481"/>
                    <a:pt x="11709" y="24481"/>
                    <a:pt x="12647" y="24595"/>
                  </a:cubicBezTo>
                  <a:cubicBezTo>
                    <a:pt x="35144" y="24571"/>
                    <a:pt x="56870" y="16790"/>
                    <a:pt x="73807" y="2689"/>
                  </a:cubicBezTo>
                  <a:cubicBezTo>
                    <a:pt x="78043" y="-844"/>
                    <a:pt x="84370" y="-844"/>
                    <a:pt x="88606" y="2689"/>
                  </a:cubicBezTo>
                  <a:cubicBezTo>
                    <a:pt x="123685" y="31885"/>
                    <a:pt x="176025" y="31885"/>
                    <a:pt x="211104" y="2689"/>
                  </a:cubicBezTo>
                  <a:cubicBezTo>
                    <a:pt x="215252" y="-896"/>
                    <a:pt x="221578" y="-896"/>
                    <a:pt x="225725" y="2689"/>
                  </a:cubicBezTo>
                  <a:cubicBezTo>
                    <a:pt x="260804" y="31885"/>
                    <a:pt x="313144" y="31885"/>
                    <a:pt x="348223" y="2689"/>
                  </a:cubicBezTo>
                  <a:cubicBezTo>
                    <a:pt x="352460" y="-844"/>
                    <a:pt x="358786" y="-844"/>
                    <a:pt x="363023" y="2689"/>
                  </a:cubicBezTo>
                  <a:cubicBezTo>
                    <a:pt x="398101" y="31885"/>
                    <a:pt x="450442" y="31885"/>
                    <a:pt x="485520" y="2689"/>
                  </a:cubicBezTo>
                  <a:cubicBezTo>
                    <a:pt x="489668" y="-896"/>
                    <a:pt x="495994" y="-896"/>
                    <a:pt x="500142" y="2689"/>
                  </a:cubicBezTo>
                  <a:cubicBezTo>
                    <a:pt x="517125" y="16828"/>
                    <a:pt x="538922" y="24614"/>
                    <a:pt x="561480" y="24595"/>
                  </a:cubicBezTo>
                  <a:cubicBezTo>
                    <a:pt x="567635" y="25337"/>
                    <a:pt x="571991" y="30692"/>
                    <a:pt x="571212" y="36554"/>
                  </a:cubicBezTo>
                  <a:cubicBezTo>
                    <a:pt x="570566" y="41395"/>
                    <a:pt x="566563" y="45209"/>
                    <a:pt x="561480" y="45822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1193814" y="3375630"/>
              <a:ext cx="211328" cy="200418"/>
            </a:xfrm>
            <a:custGeom>
              <a:avLst/>
              <a:gdLst/>
              <a:ahLst/>
              <a:cxnLst/>
              <a:rect l="l" t="t" r="r" b="b"/>
              <a:pathLst>
                <a:path w="211328" h="200418" extrusionOk="0">
                  <a:moveTo>
                    <a:pt x="185660" y="169846"/>
                  </a:moveTo>
                  <a:cubicBezTo>
                    <a:pt x="182235" y="175758"/>
                    <a:pt x="174425" y="177906"/>
                    <a:pt x="168216" y="174644"/>
                  </a:cubicBezTo>
                  <a:cubicBezTo>
                    <a:pt x="168086" y="174576"/>
                    <a:pt x="167958" y="174504"/>
                    <a:pt x="167829" y="174431"/>
                  </a:cubicBezTo>
                  <a:lnTo>
                    <a:pt x="142866" y="160676"/>
                  </a:lnTo>
                  <a:lnTo>
                    <a:pt x="142866" y="188187"/>
                  </a:lnTo>
                  <a:cubicBezTo>
                    <a:pt x="142490" y="194983"/>
                    <a:pt x="136638" y="200334"/>
                    <a:pt x="129493" y="200413"/>
                  </a:cubicBezTo>
                  <a:cubicBezTo>
                    <a:pt x="122307" y="200602"/>
                    <a:pt x="116321" y="195207"/>
                    <a:pt x="116123" y="188361"/>
                  </a:cubicBezTo>
                  <a:cubicBezTo>
                    <a:pt x="116122" y="188304"/>
                    <a:pt x="116120" y="188244"/>
                    <a:pt x="116120" y="188187"/>
                  </a:cubicBezTo>
                  <a:lnTo>
                    <a:pt x="116120" y="139959"/>
                  </a:lnTo>
                  <a:cubicBezTo>
                    <a:pt x="116004" y="133145"/>
                    <a:pt x="121469" y="127420"/>
                    <a:pt x="128601" y="126883"/>
                  </a:cubicBezTo>
                  <a:cubicBezTo>
                    <a:pt x="131158" y="127065"/>
                    <a:pt x="133680" y="127579"/>
                    <a:pt x="136090" y="128411"/>
                  </a:cubicBezTo>
                  <a:lnTo>
                    <a:pt x="180667" y="152865"/>
                  </a:lnTo>
                  <a:cubicBezTo>
                    <a:pt x="186842" y="156335"/>
                    <a:pt x="189044" y="163826"/>
                    <a:pt x="185660" y="169846"/>
                  </a:cubicBezTo>
                  <a:close/>
                  <a:moveTo>
                    <a:pt x="114337" y="99542"/>
                  </a:moveTo>
                  <a:cubicBezTo>
                    <a:pt x="114337" y="99542"/>
                    <a:pt x="113980" y="101919"/>
                    <a:pt x="113267" y="101919"/>
                  </a:cubicBezTo>
                  <a:lnTo>
                    <a:pt x="108274" y="107354"/>
                  </a:lnTo>
                  <a:cubicBezTo>
                    <a:pt x="107383" y="107354"/>
                    <a:pt x="106491" y="107354"/>
                    <a:pt x="105778" y="107354"/>
                  </a:cubicBezTo>
                  <a:cubicBezTo>
                    <a:pt x="105065" y="107354"/>
                    <a:pt x="103995" y="107354"/>
                    <a:pt x="103282" y="107354"/>
                  </a:cubicBezTo>
                  <a:lnTo>
                    <a:pt x="98289" y="101919"/>
                  </a:lnTo>
                  <a:cubicBezTo>
                    <a:pt x="98289" y="101919"/>
                    <a:pt x="98289" y="100391"/>
                    <a:pt x="98289" y="99712"/>
                  </a:cubicBezTo>
                  <a:cubicBezTo>
                    <a:pt x="97906" y="98961"/>
                    <a:pt x="97906" y="98085"/>
                    <a:pt x="98289" y="97334"/>
                  </a:cubicBezTo>
                  <a:lnTo>
                    <a:pt x="102568" y="93259"/>
                  </a:lnTo>
                  <a:cubicBezTo>
                    <a:pt x="103367" y="92938"/>
                    <a:pt x="104266" y="92938"/>
                    <a:pt x="105065" y="93259"/>
                  </a:cubicBezTo>
                  <a:cubicBezTo>
                    <a:pt x="105869" y="92972"/>
                    <a:pt x="106757" y="92972"/>
                    <a:pt x="107561" y="93259"/>
                  </a:cubicBezTo>
                  <a:lnTo>
                    <a:pt x="112554" y="97844"/>
                  </a:lnTo>
                  <a:cubicBezTo>
                    <a:pt x="112554" y="97844"/>
                    <a:pt x="114872" y="99372"/>
                    <a:pt x="114872" y="100221"/>
                  </a:cubicBezTo>
                  <a:close/>
                  <a:moveTo>
                    <a:pt x="130206" y="102599"/>
                  </a:moveTo>
                  <a:lnTo>
                    <a:pt x="130206" y="97844"/>
                  </a:lnTo>
                  <a:cubicBezTo>
                    <a:pt x="130206" y="97844"/>
                    <a:pt x="130206" y="96316"/>
                    <a:pt x="130206" y="95636"/>
                  </a:cubicBezTo>
                  <a:lnTo>
                    <a:pt x="111127" y="78655"/>
                  </a:lnTo>
                  <a:lnTo>
                    <a:pt x="109344" y="78655"/>
                  </a:lnTo>
                  <a:lnTo>
                    <a:pt x="102568" y="78655"/>
                  </a:lnTo>
                  <a:cubicBezTo>
                    <a:pt x="101770" y="78334"/>
                    <a:pt x="100871" y="78334"/>
                    <a:pt x="100072" y="78655"/>
                  </a:cubicBezTo>
                  <a:lnTo>
                    <a:pt x="82241" y="95636"/>
                  </a:lnTo>
                  <a:cubicBezTo>
                    <a:pt x="81888" y="96334"/>
                    <a:pt x="81888" y="97146"/>
                    <a:pt x="82241" y="97844"/>
                  </a:cubicBezTo>
                  <a:lnTo>
                    <a:pt x="82241" y="103278"/>
                  </a:lnTo>
                  <a:cubicBezTo>
                    <a:pt x="81888" y="103976"/>
                    <a:pt x="81888" y="104788"/>
                    <a:pt x="82241" y="105486"/>
                  </a:cubicBezTo>
                  <a:lnTo>
                    <a:pt x="100072" y="122467"/>
                  </a:lnTo>
                  <a:cubicBezTo>
                    <a:pt x="100072" y="122467"/>
                    <a:pt x="101677" y="122467"/>
                    <a:pt x="102568" y="122467"/>
                  </a:cubicBezTo>
                  <a:lnTo>
                    <a:pt x="108274" y="122467"/>
                  </a:lnTo>
                  <a:lnTo>
                    <a:pt x="110057" y="122467"/>
                  </a:lnTo>
                  <a:lnTo>
                    <a:pt x="129136" y="105486"/>
                  </a:lnTo>
                  <a:cubicBezTo>
                    <a:pt x="129136" y="105486"/>
                    <a:pt x="130741" y="103957"/>
                    <a:pt x="130741" y="103278"/>
                  </a:cubicBezTo>
                  <a:close/>
                  <a:moveTo>
                    <a:pt x="64410" y="110920"/>
                  </a:moveTo>
                  <a:lnTo>
                    <a:pt x="20012" y="135883"/>
                  </a:lnTo>
                  <a:cubicBezTo>
                    <a:pt x="13928" y="139350"/>
                    <a:pt x="6043" y="137462"/>
                    <a:pt x="2404" y="131667"/>
                  </a:cubicBezTo>
                  <a:cubicBezTo>
                    <a:pt x="2327" y="131545"/>
                    <a:pt x="2252" y="131422"/>
                    <a:pt x="2181" y="131298"/>
                  </a:cubicBezTo>
                  <a:cubicBezTo>
                    <a:pt x="-1619" y="126161"/>
                    <a:pt x="-326" y="119063"/>
                    <a:pt x="5068" y="115444"/>
                  </a:cubicBezTo>
                  <a:cubicBezTo>
                    <a:pt x="5727" y="115001"/>
                    <a:pt x="6434" y="114623"/>
                    <a:pt x="7174" y="114316"/>
                  </a:cubicBezTo>
                  <a:lnTo>
                    <a:pt x="32137" y="100561"/>
                  </a:lnTo>
                  <a:lnTo>
                    <a:pt x="7174" y="86806"/>
                  </a:lnTo>
                  <a:cubicBezTo>
                    <a:pt x="1011" y="83102"/>
                    <a:pt x="-833" y="75342"/>
                    <a:pt x="3056" y="69472"/>
                  </a:cubicBezTo>
                  <a:cubicBezTo>
                    <a:pt x="6571" y="64167"/>
                    <a:pt x="13655" y="62143"/>
                    <a:pt x="19655" y="64730"/>
                  </a:cubicBezTo>
                  <a:lnTo>
                    <a:pt x="64589" y="89183"/>
                  </a:lnTo>
                  <a:cubicBezTo>
                    <a:pt x="67606" y="90778"/>
                    <a:pt x="69704" y="93587"/>
                    <a:pt x="70295" y="96825"/>
                  </a:cubicBezTo>
                  <a:cubicBezTo>
                    <a:pt x="70295" y="96825"/>
                    <a:pt x="70295" y="99033"/>
                    <a:pt x="70295" y="99882"/>
                  </a:cubicBezTo>
                  <a:cubicBezTo>
                    <a:pt x="70705" y="101097"/>
                    <a:pt x="70705" y="102403"/>
                    <a:pt x="70295" y="103618"/>
                  </a:cubicBezTo>
                  <a:cubicBezTo>
                    <a:pt x="69672" y="106841"/>
                    <a:pt x="67754" y="109705"/>
                    <a:pt x="64945" y="111599"/>
                  </a:cubicBezTo>
                  <a:close/>
                  <a:moveTo>
                    <a:pt x="95258" y="138430"/>
                  </a:moveTo>
                  <a:lnTo>
                    <a:pt x="95258" y="187337"/>
                  </a:lnTo>
                  <a:cubicBezTo>
                    <a:pt x="94882" y="194134"/>
                    <a:pt x="89029" y="199485"/>
                    <a:pt x="81885" y="199564"/>
                  </a:cubicBezTo>
                  <a:cubicBezTo>
                    <a:pt x="74800" y="199846"/>
                    <a:pt x="68818" y="194604"/>
                    <a:pt x="68522" y="187857"/>
                  </a:cubicBezTo>
                  <a:cubicBezTo>
                    <a:pt x="68515" y="187684"/>
                    <a:pt x="68512" y="187511"/>
                    <a:pt x="68512" y="187337"/>
                  </a:cubicBezTo>
                  <a:lnTo>
                    <a:pt x="68512" y="160506"/>
                  </a:lnTo>
                  <a:lnTo>
                    <a:pt x="43548" y="174262"/>
                  </a:lnTo>
                  <a:cubicBezTo>
                    <a:pt x="37327" y="177694"/>
                    <a:pt x="29364" y="175673"/>
                    <a:pt x="25760" y="169748"/>
                  </a:cubicBezTo>
                  <a:cubicBezTo>
                    <a:pt x="25746" y="169724"/>
                    <a:pt x="25732" y="169700"/>
                    <a:pt x="25718" y="169677"/>
                  </a:cubicBezTo>
                  <a:cubicBezTo>
                    <a:pt x="22437" y="163575"/>
                    <a:pt x="24896" y="156095"/>
                    <a:pt x="31245" y="152865"/>
                  </a:cubicBezTo>
                  <a:lnTo>
                    <a:pt x="76179" y="128411"/>
                  </a:lnTo>
                  <a:cubicBezTo>
                    <a:pt x="78568" y="127510"/>
                    <a:pt x="81100" y="126993"/>
                    <a:pt x="83668" y="126883"/>
                  </a:cubicBezTo>
                  <a:cubicBezTo>
                    <a:pt x="90071" y="128014"/>
                    <a:pt x="94972" y="132957"/>
                    <a:pt x="95793" y="139109"/>
                  </a:cubicBezTo>
                  <a:close/>
                  <a:moveTo>
                    <a:pt x="116476" y="61163"/>
                  </a:moveTo>
                  <a:lnTo>
                    <a:pt x="116476" y="12256"/>
                  </a:lnTo>
                  <a:cubicBezTo>
                    <a:pt x="116573" y="5410"/>
                    <a:pt x="122476" y="-66"/>
                    <a:pt x="129666" y="26"/>
                  </a:cubicBezTo>
                  <a:cubicBezTo>
                    <a:pt x="129726" y="26"/>
                    <a:pt x="129789" y="28"/>
                    <a:pt x="129850" y="29"/>
                  </a:cubicBezTo>
                  <a:cubicBezTo>
                    <a:pt x="136994" y="109"/>
                    <a:pt x="142846" y="5460"/>
                    <a:pt x="143223" y="12256"/>
                  </a:cubicBezTo>
                  <a:lnTo>
                    <a:pt x="143223" y="39766"/>
                  </a:lnTo>
                  <a:lnTo>
                    <a:pt x="168186" y="26011"/>
                  </a:lnTo>
                  <a:cubicBezTo>
                    <a:pt x="174482" y="22935"/>
                    <a:pt x="182203" y="24920"/>
                    <a:pt x="186017" y="30596"/>
                  </a:cubicBezTo>
                  <a:cubicBezTo>
                    <a:pt x="189401" y="36616"/>
                    <a:pt x="187199" y="44107"/>
                    <a:pt x="181024" y="47578"/>
                  </a:cubicBezTo>
                  <a:lnTo>
                    <a:pt x="136447" y="72711"/>
                  </a:lnTo>
                  <a:cubicBezTo>
                    <a:pt x="134034" y="73543"/>
                    <a:pt x="131515" y="74057"/>
                    <a:pt x="128958" y="74239"/>
                  </a:cubicBezTo>
                  <a:cubicBezTo>
                    <a:pt x="121826" y="73702"/>
                    <a:pt x="116361" y="67977"/>
                    <a:pt x="116476" y="61163"/>
                  </a:cubicBezTo>
                  <a:close/>
                  <a:moveTo>
                    <a:pt x="25718" y="30596"/>
                  </a:moveTo>
                  <a:cubicBezTo>
                    <a:pt x="29532" y="24920"/>
                    <a:pt x="37252" y="22935"/>
                    <a:pt x="43548" y="26011"/>
                  </a:cubicBezTo>
                  <a:lnTo>
                    <a:pt x="68512" y="39766"/>
                  </a:lnTo>
                  <a:lnTo>
                    <a:pt x="68512" y="12256"/>
                  </a:lnTo>
                  <a:cubicBezTo>
                    <a:pt x="68594" y="5410"/>
                    <a:pt x="74487" y="-77"/>
                    <a:pt x="81674" y="1"/>
                  </a:cubicBezTo>
                  <a:cubicBezTo>
                    <a:pt x="81924" y="3"/>
                    <a:pt x="82172" y="13"/>
                    <a:pt x="82420" y="29"/>
                  </a:cubicBezTo>
                  <a:cubicBezTo>
                    <a:pt x="89370" y="213"/>
                    <a:pt x="94905" y="5634"/>
                    <a:pt x="94901" y="12256"/>
                  </a:cubicBezTo>
                  <a:lnTo>
                    <a:pt x="94901" y="61163"/>
                  </a:lnTo>
                  <a:cubicBezTo>
                    <a:pt x="95393" y="67430"/>
                    <a:pt x="90459" y="72890"/>
                    <a:pt x="83880" y="73359"/>
                  </a:cubicBezTo>
                  <a:cubicBezTo>
                    <a:pt x="83632" y="73377"/>
                    <a:pt x="83382" y="73387"/>
                    <a:pt x="83133" y="73390"/>
                  </a:cubicBezTo>
                  <a:cubicBezTo>
                    <a:pt x="80524" y="74060"/>
                    <a:pt x="77735" y="73491"/>
                    <a:pt x="75644" y="71862"/>
                  </a:cubicBezTo>
                  <a:lnTo>
                    <a:pt x="31245" y="47408"/>
                  </a:lnTo>
                  <a:cubicBezTo>
                    <a:pt x="24901" y="44393"/>
                    <a:pt x="22324" y="37050"/>
                    <a:pt x="25491" y="31008"/>
                  </a:cubicBezTo>
                  <a:cubicBezTo>
                    <a:pt x="25564" y="30870"/>
                    <a:pt x="25639" y="30732"/>
                    <a:pt x="25718" y="30596"/>
                  </a:cubicBezTo>
                  <a:close/>
                  <a:moveTo>
                    <a:pt x="204026" y="86466"/>
                  </a:moveTo>
                  <a:lnTo>
                    <a:pt x="179063" y="100221"/>
                  </a:lnTo>
                  <a:lnTo>
                    <a:pt x="204026" y="113976"/>
                  </a:lnTo>
                  <a:cubicBezTo>
                    <a:pt x="210124" y="117503"/>
                    <a:pt x="212308" y="124929"/>
                    <a:pt x="209018" y="130958"/>
                  </a:cubicBezTo>
                  <a:cubicBezTo>
                    <a:pt x="205172" y="136252"/>
                    <a:pt x="197988" y="138298"/>
                    <a:pt x="191722" y="135883"/>
                  </a:cubicBezTo>
                  <a:lnTo>
                    <a:pt x="146432" y="111599"/>
                  </a:lnTo>
                  <a:cubicBezTo>
                    <a:pt x="143770" y="109653"/>
                    <a:pt x="141782" y="106991"/>
                    <a:pt x="140726" y="103957"/>
                  </a:cubicBezTo>
                  <a:cubicBezTo>
                    <a:pt x="140330" y="102735"/>
                    <a:pt x="140033" y="101486"/>
                    <a:pt x="139835" y="100221"/>
                  </a:cubicBezTo>
                  <a:cubicBezTo>
                    <a:pt x="139835" y="99372"/>
                    <a:pt x="140726" y="97844"/>
                    <a:pt x="140726" y="97165"/>
                  </a:cubicBezTo>
                  <a:cubicBezTo>
                    <a:pt x="141782" y="94131"/>
                    <a:pt x="143770" y="91469"/>
                    <a:pt x="146432" y="89523"/>
                  </a:cubicBezTo>
                  <a:lnTo>
                    <a:pt x="191722" y="65069"/>
                  </a:lnTo>
                  <a:cubicBezTo>
                    <a:pt x="198204" y="62200"/>
                    <a:pt x="205912" y="64476"/>
                    <a:pt x="209553" y="70333"/>
                  </a:cubicBezTo>
                  <a:cubicBezTo>
                    <a:pt x="213012" y="75685"/>
                    <a:pt x="211261" y="82693"/>
                    <a:pt x="205641" y="85987"/>
                  </a:cubicBezTo>
                  <a:cubicBezTo>
                    <a:pt x="205349" y="86159"/>
                    <a:pt x="205047" y="86319"/>
                    <a:pt x="204739" y="86466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1009676" y="3507675"/>
              <a:ext cx="177403" cy="45868"/>
            </a:xfrm>
            <a:custGeom>
              <a:avLst/>
              <a:gdLst/>
              <a:ahLst/>
              <a:cxnLst/>
              <a:rect l="l" t="t" r="r" b="b"/>
              <a:pathLst>
                <a:path w="177403" h="45868" extrusionOk="0">
                  <a:moveTo>
                    <a:pt x="166170" y="23197"/>
                  </a:moveTo>
                  <a:cubicBezTo>
                    <a:pt x="160751" y="24078"/>
                    <a:pt x="155264" y="24532"/>
                    <a:pt x="149766" y="24556"/>
                  </a:cubicBezTo>
                  <a:cubicBezTo>
                    <a:pt x="127270" y="24532"/>
                    <a:pt x="105543" y="16750"/>
                    <a:pt x="88606" y="2649"/>
                  </a:cubicBezTo>
                  <a:cubicBezTo>
                    <a:pt x="84370" y="-883"/>
                    <a:pt x="78043" y="-883"/>
                    <a:pt x="73807" y="2649"/>
                  </a:cubicBezTo>
                  <a:cubicBezTo>
                    <a:pt x="56870" y="16750"/>
                    <a:pt x="35144" y="24532"/>
                    <a:pt x="12647" y="24556"/>
                  </a:cubicBezTo>
                  <a:cubicBezTo>
                    <a:pt x="6492" y="23813"/>
                    <a:pt x="870" y="27962"/>
                    <a:pt x="90" y="33824"/>
                  </a:cubicBezTo>
                  <a:cubicBezTo>
                    <a:pt x="-690" y="39686"/>
                    <a:pt x="3667" y="45041"/>
                    <a:pt x="9822" y="45783"/>
                  </a:cubicBezTo>
                  <a:cubicBezTo>
                    <a:pt x="10760" y="45896"/>
                    <a:pt x="11709" y="45896"/>
                    <a:pt x="12647" y="45783"/>
                  </a:cubicBezTo>
                  <a:cubicBezTo>
                    <a:pt x="37306" y="45759"/>
                    <a:pt x="61306" y="38199"/>
                    <a:pt x="81117" y="24216"/>
                  </a:cubicBezTo>
                  <a:cubicBezTo>
                    <a:pt x="100995" y="38202"/>
                    <a:pt x="125052" y="45759"/>
                    <a:pt x="149766" y="45783"/>
                  </a:cubicBezTo>
                  <a:cubicBezTo>
                    <a:pt x="159100" y="45716"/>
                    <a:pt x="168388" y="44519"/>
                    <a:pt x="177404" y="42217"/>
                  </a:cubicBezTo>
                  <a:cubicBezTo>
                    <a:pt x="173107" y="36187"/>
                    <a:pt x="169350" y="29825"/>
                    <a:pt x="166170" y="23197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1412283" y="3507636"/>
              <a:ext cx="168694" cy="45822"/>
            </a:xfrm>
            <a:custGeom>
              <a:avLst/>
              <a:gdLst/>
              <a:ahLst/>
              <a:cxnLst/>
              <a:rect l="l" t="t" r="r" b="b"/>
              <a:pathLst>
                <a:path w="168694" h="45822" extrusionOk="0">
                  <a:moveTo>
                    <a:pt x="158873" y="24595"/>
                  </a:moveTo>
                  <a:cubicBezTo>
                    <a:pt x="136498" y="24490"/>
                    <a:pt x="114914" y="16714"/>
                    <a:pt x="98069" y="2689"/>
                  </a:cubicBezTo>
                  <a:cubicBezTo>
                    <a:pt x="93922" y="-896"/>
                    <a:pt x="87596" y="-896"/>
                    <a:pt x="83448" y="2689"/>
                  </a:cubicBezTo>
                  <a:cubicBezTo>
                    <a:pt x="66464" y="16829"/>
                    <a:pt x="44668" y="24613"/>
                    <a:pt x="22110" y="24595"/>
                  </a:cubicBezTo>
                  <a:cubicBezTo>
                    <a:pt x="18710" y="24481"/>
                    <a:pt x="15317" y="24198"/>
                    <a:pt x="11947" y="23746"/>
                  </a:cubicBezTo>
                  <a:cubicBezTo>
                    <a:pt x="8596" y="30696"/>
                    <a:pt x="4599" y="37346"/>
                    <a:pt x="0" y="43615"/>
                  </a:cubicBezTo>
                  <a:cubicBezTo>
                    <a:pt x="7279" y="45029"/>
                    <a:pt x="14682" y="45770"/>
                    <a:pt x="22110" y="45822"/>
                  </a:cubicBezTo>
                  <a:cubicBezTo>
                    <a:pt x="46642" y="45692"/>
                    <a:pt x="70494" y="38138"/>
                    <a:pt x="90224" y="24256"/>
                  </a:cubicBezTo>
                  <a:cubicBezTo>
                    <a:pt x="110102" y="38242"/>
                    <a:pt x="134159" y="45799"/>
                    <a:pt x="158873" y="45822"/>
                  </a:cubicBezTo>
                  <a:cubicBezTo>
                    <a:pt x="165028" y="45080"/>
                    <a:pt x="169384" y="39726"/>
                    <a:pt x="168605" y="33864"/>
                  </a:cubicBezTo>
                  <a:cubicBezTo>
                    <a:pt x="167959" y="29022"/>
                    <a:pt x="163956" y="25209"/>
                    <a:pt x="158873" y="24595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11" name="Google Shape;811;p20"/>
          <p:cNvCxnSpPr/>
          <p:nvPr/>
        </p:nvCxnSpPr>
        <p:spPr>
          <a:xfrm>
            <a:off x="3902004" y="3572599"/>
            <a:ext cx="22290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2" name="Google Shape;812;p20"/>
          <p:cNvSpPr txBox="1"/>
          <p:nvPr/>
        </p:nvSpPr>
        <p:spPr>
          <a:xfrm>
            <a:off x="8354084" y="1900159"/>
            <a:ext cx="784827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700"/>
              <a:buFont typeface="Arial"/>
              <a:buNone/>
            </a:pPr>
            <a:r>
              <a:rPr lang="ko-KR" sz="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br>
              <a:rPr lang="ko-KR" sz="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LAKE</a:t>
            </a:r>
            <a:endParaRPr sz="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20"/>
          <p:cNvSpPr txBox="1"/>
          <p:nvPr/>
        </p:nvSpPr>
        <p:spPr>
          <a:xfrm>
            <a:off x="9905208" y="2813541"/>
            <a:ext cx="96910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Power BI</a:t>
            </a:r>
            <a:endParaRPr sz="8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4" name="Google Shape;814;p20"/>
          <p:cNvCxnSpPr/>
          <p:nvPr/>
        </p:nvCxnSpPr>
        <p:spPr>
          <a:xfrm rot="10800000" flipH="1">
            <a:off x="9001452" y="3583482"/>
            <a:ext cx="877312" cy="68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5" name="Google Shape;815;p20"/>
          <p:cNvCxnSpPr>
            <a:stCxn id="816" idx="3"/>
            <a:endCxn id="785" idx="1"/>
          </p:cNvCxnSpPr>
          <p:nvPr/>
        </p:nvCxnSpPr>
        <p:spPr>
          <a:xfrm>
            <a:off x="2269976" y="2797249"/>
            <a:ext cx="377700" cy="7863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7" name="Google Shape;817;p20"/>
          <p:cNvCxnSpPr>
            <a:stCxn id="818" idx="3"/>
            <a:endCxn id="785" idx="1"/>
          </p:cNvCxnSpPr>
          <p:nvPr/>
        </p:nvCxnSpPr>
        <p:spPr>
          <a:xfrm rot="10800000" flipH="1">
            <a:off x="2271905" y="3583403"/>
            <a:ext cx="375900" cy="1541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19" name="Google Shape;819;p20"/>
          <p:cNvGrpSpPr/>
          <p:nvPr/>
        </p:nvGrpSpPr>
        <p:grpSpPr>
          <a:xfrm>
            <a:off x="8221567" y="4805415"/>
            <a:ext cx="360564" cy="327782"/>
            <a:chOff x="5668281" y="1133450"/>
            <a:chExt cx="295563" cy="295567"/>
          </a:xfrm>
        </p:grpSpPr>
        <p:sp>
          <p:nvSpPr>
            <p:cNvPr id="820" name="Google Shape;820;p20"/>
            <p:cNvSpPr/>
            <p:nvPr/>
          </p:nvSpPr>
          <p:spPr>
            <a:xfrm>
              <a:off x="5707349" y="1172339"/>
              <a:ext cx="66041" cy="67333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1" y="15332"/>
                  </a:moveTo>
                  <a:lnTo>
                    <a:pt x="1" y="52278"/>
                  </a:lnTo>
                  <a:cubicBezTo>
                    <a:pt x="52" y="60607"/>
                    <a:pt x="6819" y="67333"/>
                    <a:pt x="15149" y="67333"/>
                  </a:cubicBezTo>
                  <a:lnTo>
                    <a:pt x="50801" y="67333"/>
                  </a:lnTo>
                  <a:cubicBezTo>
                    <a:pt x="59218" y="67333"/>
                    <a:pt x="66041" y="60510"/>
                    <a:pt x="66041" y="52093"/>
                  </a:cubicBezTo>
                  <a:lnTo>
                    <a:pt x="66041" y="15148"/>
                  </a:lnTo>
                  <a:cubicBezTo>
                    <a:pt x="65990" y="6767"/>
                    <a:pt x="59182" y="0"/>
                    <a:pt x="50801" y="0"/>
                  </a:cubicBezTo>
                  <a:lnTo>
                    <a:pt x="15149" y="0"/>
                  </a:lnTo>
                  <a:cubicBezTo>
                    <a:pt x="6783" y="-1"/>
                    <a:pt x="1" y="6781"/>
                    <a:pt x="0" y="15147"/>
                  </a:cubicBezTo>
                  <a:cubicBezTo>
                    <a:pt x="0" y="15209"/>
                    <a:pt x="0" y="15270"/>
                    <a:pt x="1" y="15332"/>
                  </a:cubicBezTo>
                  <a:close/>
                  <a:moveTo>
                    <a:pt x="15149" y="15332"/>
                  </a:moveTo>
                  <a:lnTo>
                    <a:pt x="51263" y="15332"/>
                  </a:lnTo>
                  <a:lnTo>
                    <a:pt x="51263" y="52278"/>
                  </a:lnTo>
                  <a:cubicBezTo>
                    <a:pt x="51345" y="52421"/>
                    <a:pt x="51345" y="52596"/>
                    <a:pt x="51263" y="52740"/>
                  </a:cubicBezTo>
                  <a:lnTo>
                    <a:pt x="15241" y="5227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5782996" y="1172339"/>
              <a:ext cx="66132" cy="67333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309" y="67333"/>
                    <a:pt x="66132" y="60510"/>
                    <a:pt x="66132" y="52093"/>
                  </a:cubicBezTo>
                  <a:lnTo>
                    <a:pt x="66132" y="15148"/>
                  </a:lnTo>
                  <a:cubicBezTo>
                    <a:pt x="66082" y="6767"/>
                    <a:pt x="59273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440"/>
                    <a:pt x="51147" y="52647"/>
                    <a:pt x="50892" y="52647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5858735" y="1172524"/>
              <a:ext cx="66039" cy="67148"/>
            </a:xfrm>
            <a:custGeom>
              <a:avLst/>
              <a:gdLst/>
              <a:ahLst/>
              <a:cxnLst/>
              <a:rect l="l" t="t" r="r" b="b"/>
              <a:pathLst>
                <a:path w="66039" h="67148" extrusionOk="0">
                  <a:moveTo>
                    <a:pt x="66040" y="15148"/>
                  </a:moveTo>
                  <a:cubicBezTo>
                    <a:pt x="66040" y="6782"/>
                    <a:pt x="59258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lnTo>
                    <a:pt x="0" y="52093"/>
                  </a:lnTo>
                  <a:cubicBezTo>
                    <a:pt x="102" y="60437"/>
                    <a:pt x="6895" y="67149"/>
                    <a:pt x="15240" y="67148"/>
                  </a:cubicBezTo>
                  <a:lnTo>
                    <a:pt x="50892" y="67148"/>
                  </a:lnTo>
                  <a:cubicBezTo>
                    <a:pt x="59258" y="67148"/>
                    <a:pt x="66040" y="60367"/>
                    <a:pt x="66040" y="52001"/>
                  </a:cubicBezTo>
                  <a:cubicBezTo>
                    <a:pt x="66040" y="51970"/>
                    <a:pt x="66040" y="51939"/>
                    <a:pt x="66040" y="51908"/>
                  </a:cubicBezTo>
                  <a:close/>
                  <a:moveTo>
                    <a:pt x="51262" y="52093"/>
                  </a:moveTo>
                  <a:lnTo>
                    <a:pt x="51262" y="52555"/>
                  </a:lnTo>
                  <a:lnTo>
                    <a:pt x="15148" y="52093"/>
                  </a:lnTo>
                  <a:lnTo>
                    <a:pt x="15609" y="15148"/>
                  </a:lnTo>
                  <a:lnTo>
                    <a:pt x="51631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5707350" y="1247615"/>
              <a:ext cx="66040" cy="67333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00" y="0"/>
                  </a:move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2" y="67333"/>
                    <a:pt x="15148" y="67333"/>
                  </a:cubicBezTo>
                  <a:lnTo>
                    <a:pt x="50800" y="67333"/>
                  </a:lnTo>
                  <a:cubicBezTo>
                    <a:pt x="59181" y="67333"/>
                    <a:pt x="65989" y="60567"/>
                    <a:pt x="66040" y="52185"/>
                  </a:cubicBezTo>
                  <a:lnTo>
                    <a:pt x="66040" y="15240"/>
                  </a:lnTo>
                  <a:cubicBezTo>
                    <a:pt x="66040" y="6823"/>
                    <a:pt x="59217" y="0"/>
                    <a:pt x="50800" y="0"/>
                  </a:cubicBezTo>
                  <a:close/>
                  <a:moveTo>
                    <a:pt x="50800" y="52093"/>
                  </a:moveTo>
                  <a:cubicBezTo>
                    <a:pt x="50800" y="52093"/>
                    <a:pt x="50800" y="52093"/>
                    <a:pt x="50800" y="52093"/>
                  </a:cubicBezTo>
                  <a:lnTo>
                    <a:pt x="14778" y="52093"/>
                  </a:lnTo>
                  <a:lnTo>
                    <a:pt x="14778" y="15148"/>
                  </a:lnTo>
                  <a:lnTo>
                    <a:pt x="50893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5782996" y="1247523"/>
              <a:ext cx="66132" cy="67333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73" y="67333"/>
                    <a:pt x="66082" y="60567"/>
                    <a:pt x="66132" y="52185"/>
                  </a:cubicBezTo>
                  <a:lnTo>
                    <a:pt x="66132" y="15240"/>
                  </a:lnTo>
                  <a:cubicBezTo>
                    <a:pt x="66132" y="6823"/>
                    <a:pt x="59309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185"/>
                    <a:pt x="51354" y="52185"/>
                    <a:pt x="50892" y="52185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5858735" y="1247615"/>
              <a:ext cx="66040" cy="67333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92" y="0"/>
                  </a:move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58" y="67333"/>
                    <a:pt x="66040" y="60551"/>
                    <a:pt x="66040" y="52185"/>
                  </a:cubicBezTo>
                  <a:lnTo>
                    <a:pt x="66040" y="15240"/>
                  </a:lnTo>
                  <a:cubicBezTo>
                    <a:pt x="66091" y="6875"/>
                    <a:pt x="59351" y="52"/>
                    <a:pt x="50985" y="0"/>
                  </a:cubicBezTo>
                  <a:cubicBezTo>
                    <a:pt x="50954" y="0"/>
                    <a:pt x="50923" y="0"/>
                    <a:pt x="50892" y="0"/>
                  </a:cubicBezTo>
                  <a:close/>
                  <a:moveTo>
                    <a:pt x="50892" y="52093"/>
                  </a:moveTo>
                  <a:lnTo>
                    <a:pt x="50892" y="52093"/>
                  </a:lnTo>
                  <a:lnTo>
                    <a:pt x="14778" y="52093"/>
                  </a:lnTo>
                  <a:lnTo>
                    <a:pt x="15240" y="15148"/>
                  </a:lnTo>
                  <a:lnTo>
                    <a:pt x="51262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5707350" y="1322800"/>
              <a:ext cx="66041" cy="67333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39" y="6710"/>
                    <a:pt x="59145" y="-1"/>
                    <a:pt x="50800" y="0"/>
                  </a:cubicBez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-51" y="60500"/>
                    <a:pt x="6648" y="67282"/>
                    <a:pt x="14963" y="67333"/>
                  </a:cubicBezTo>
                  <a:cubicBezTo>
                    <a:pt x="15024" y="67333"/>
                    <a:pt x="15086" y="67333"/>
                    <a:pt x="15148" y="67333"/>
                  </a:cubicBezTo>
                  <a:lnTo>
                    <a:pt x="50800" y="67333"/>
                  </a:lnTo>
                  <a:cubicBezTo>
                    <a:pt x="59166" y="67385"/>
                    <a:pt x="65989" y="60645"/>
                    <a:pt x="66041" y="52280"/>
                  </a:cubicBezTo>
                  <a:cubicBezTo>
                    <a:pt x="66042" y="52186"/>
                    <a:pt x="66041" y="5209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4778" y="15055"/>
                  </a:lnTo>
                  <a:lnTo>
                    <a:pt x="50893" y="15517"/>
                  </a:lnTo>
                  <a:lnTo>
                    <a:pt x="50893" y="52463"/>
                  </a:lnTo>
                  <a:cubicBezTo>
                    <a:pt x="50960" y="52609"/>
                    <a:pt x="50960" y="52778"/>
                    <a:pt x="50893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5782996" y="1322799"/>
              <a:ext cx="66133" cy="67333"/>
            </a:xfrm>
            <a:custGeom>
              <a:avLst/>
              <a:gdLst/>
              <a:ahLst/>
              <a:cxnLst/>
              <a:rect l="l" t="t" r="r" b="b"/>
              <a:pathLst>
                <a:path w="66133" h="67333" extrusionOk="0">
                  <a:moveTo>
                    <a:pt x="66132" y="52001"/>
                  </a:moveTo>
                  <a:lnTo>
                    <a:pt x="66132" y="15055"/>
                  </a:lnTo>
                  <a:cubicBezTo>
                    <a:pt x="66031" y="6710"/>
                    <a:pt x="59237" y="-1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58" y="67385"/>
                    <a:pt x="66082" y="60645"/>
                    <a:pt x="66133" y="52280"/>
                  </a:cubicBezTo>
                  <a:cubicBezTo>
                    <a:pt x="66134" y="52186"/>
                    <a:pt x="66133" y="52094"/>
                    <a:pt x="66132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354" y="15517"/>
                  </a:lnTo>
                  <a:lnTo>
                    <a:pt x="51354" y="52463"/>
                  </a:lnTo>
                  <a:cubicBezTo>
                    <a:pt x="51317" y="52701"/>
                    <a:pt x="51131" y="52887"/>
                    <a:pt x="5089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5858735" y="1322799"/>
              <a:ext cx="66042" cy="67333"/>
            </a:xfrm>
            <a:custGeom>
              <a:avLst/>
              <a:gdLst/>
              <a:ahLst/>
              <a:cxnLst/>
              <a:rect l="l" t="t" r="r" b="b"/>
              <a:pathLst>
                <a:path w="66042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89" y="6726"/>
                    <a:pt x="59223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07" y="67386"/>
                    <a:pt x="65990" y="60688"/>
                    <a:pt x="66042" y="52373"/>
                  </a:cubicBezTo>
                  <a:cubicBezTo>
                    <a:pt x="66043" y="52249"/>
                    <a:pt x="66042" y="5212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262" y="15517"/>
                  </a:lnTo>
                  <a:lnTo>
                    <a:pt x="51262" y="52463"/>
                  </a:lnTo>
                  <a:cubicBezTo>
                    <a:pt x="51262" y="52463"/>
                    <a:pt x="51262" y="52924"/>
                    <a:pt x="5126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5910920" y="1133454"/>
              <a:ext cx="50114" cy="30110"/>
            </a:xfrm>
            <a:custGeom>
              <a:avLst/>
              <a:gdLst/>
              <a:ahLst/>
              <a:cxnLst/>
              <a:rect l="l" t="t" r="r" b="b"/>
              <a:pathLst>
                <a:path w="50114" h="30110" extrusionOk="0">
                  <a:moveTo>
                    <a:pt x="32789" y="25400"/>
                  </a:moveTo>
                  <a:cubicBezTo>
                    <a:pt x="34438" y="28334"/>
                    <a:pt x="37552" y="30138"/>
                    <a:pt x="40917" y="30111"/>
                  </a:cubicBezTo>
                  <a:cubicBezTo>
                    <a:pt x="42464" y="30118"/>
                    <a:pt x="43989" y="29737"/>
                    <a:pt x="45351" y="29002"/>
                  </a:cubicBezTo>
                  <a:cubicBezTo>
                    <a:pt x="49814" y="26531"/>
                    <a:pt x="51427" y="20910"/>
                    <a:pt x="48956" y="16448"/>
                  </a:cubicBezTo>
                  <a:cubicBezTo>
                    <a:pt x="48956" y="16445"/>
                    <a:pt x="48954" y="16443"/>
                    <a:pt x="48953" y="16441"/>
                  </a:cubicBezTo>
                  <a:cubicBezTo>
                    <a:pt x="43371" y="6351"/>
                    <a:pt x="32774" y="63"/>
                    <a:pt x="21244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lnTo>
                    <a:pt x="21059" y="18473"/>
                  </a:lnTo>
                  <a:cubicBezTo>
                    <a:pt x="25934" y="18492"/>
                    <a:pt x="30418" y="21140"/>
                    <a:pt x="32789" y="2540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5668281" y="1241981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18473" y="9236"/>
                  </a:moveTo>
                  <a:cubicBezTo>
                    <a:pt x="18473" y="4135"/>
                    <a:pt x="14337" y="0"/>
                    <a:pt x="9236" y="0"/>
                  </a:cubicBez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7" y="54402"/>
                    <a:pt x="18473" y="50267"/>
                    <a:pt x="18473" y="4516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5668281" y="1367780"/>
              <a:ext cx="23676" cy="53201"/>
            </a:xfrm>
            <a:custGeom>
              <a:avLst/>
              <a:gdLst/>
              <a:ahLst/>
              <a:cxnLst/>
              <a:rect l="l" t="t" r="r" b="b"/>
              <a:pathLst>
                <a:path w="23676" h="53201" extrusionOk="0">
                  <a:moveTo>
                    <a:pt x="21613" y="38146"/>
                  </a:moveTo>
                  <a:cubicBezTo>
                    <a:pt x="19540" y="35770"/>
                    <a:pt x="18421" y="32710"/>
                    <a:pt x="18473" y="29556"/>
                  </a:cubicBezTo>
                  <a:lnTo>
                    <a:pt x="18473" y="9236"/>
                  </a:lnTo>
                  <a:cubicBezTo>
                    <a:pt x="18473" y="4135"/>
                    <a:pt x="14337" y="0"/>
                    <a:pt x="9236" y="0"/>
                  </a:cubicBezTo>
                  <a:cubicBezTo>
                    <a:pt x="4135" y="0"/>
                    <a:pt x="0" y="4135"/>
                    <a:pt x="0" y="9236"/>
                  </a:cubicBezTo>
                  <a:lnTo>
                    <a:pt x="0" y="29372"/>
                  </a:lnTo>
                  <a:cubicBezTo>
                    <a:pt x="18" y="36872"/>
                    <a:pt x="2665" y="44128"/>
                    <a:pt x="7481" y="49876"/>
                  </a:cubicBezTo>
                  <a:cubicBezTo>
                    <a:pt x="9219" y="51963"/>
                    <a:pt x="11786" y="53178"/>
                    <a:pt x="14501" y="53201"/>
                  </a:cubicBezTo>
                  <a:cubicBezTo>
                    <a:pt x="19602" y="53168"/>
                    <a:pt x="23710" y="49005"/>
                    <a:pt x="23676" y="43904"/>
                  </a:cubicBezTo>
                  <a:cubicBezTo>
                    <a:pt x="23663" y="41807"/>
                    <a:pt x="22935" y="39775"/>
                    <a:pt x="21613" y="3814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5722221" y="1133454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7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5668281" y="1304881"/>
              <a:ext cx="18472" cy="54864"/>
            </a:xfrm>
            <a:custGeom>
              <a:avLst/>
              <a:gdLst/>
              <a:ahLst/>
              <a:cxnLst/>
              <a:rect l="l" t="t" r="r" b="b"/>
              <a:pathLst>
                <a:path w="18472" h="54864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628"/>
                  </a:lnTo>
                  <a:cubicBezTo>
                    <a:pt x="0" y="50729"/>
                    <a:pt x="4135" y="54864"/>
                    <a:pt x="9236" y="54864"/>
                  </a:cubicBezTo>
                  <a:cubicBezTo>
                    <a:pt x="14337" y="54864"/>
                    <a:pt x="18473" y="50729"/>
                    <a:pt x="18473" y="45628"/>
                  </a:cubicBezTo>
                  <a:lnTo>
                    <a:pt x="18473" y="9236"/>
                  </a:lnTo>
                  <a:cubicBezTo>
                    <a:pt x="18473" y="4135"/>
                    <a:pt x="14337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5698114" y="1410545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8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5848390" y="1133454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44796" y="0"/>
                  </a:move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lnTo>
                    <a:pt x="45166" y="18473"/>
                  </a:lnTo>
                  <a:cubicBezTo>
                    <a:pt x="50267" y="18473"/>
                    <a:pt x="54402" y="14337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5945372" y="1297399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8" y="54402"/>
                    <a:pt x="18473" y="50267"/>
                    <a:pt x="18473" y="45166"/>
                  </a:cubicBezTo>
                  <a:lnTo>
                    <a:pt x="18473" y="9236"/>
                  </a:lnTo>
                  <a:cubicBezTo>
                    <a:pt x="18473" y="4135"/>
                    <a:pt x="14338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5886813" y="1410545"/>
              <a:ext cx="54586" cy="18472"/>
            </a:xfrm>
            <a:custGeom>
              <a:avLst/>
              <a:gdLst/>
              <a:ahLst/>
              <a:cxnLst/>
              <a:rect l="l" t="t" r="r" b="b"/>
              <a:pathLst>
                <a:path w="54586" h="18472" extrusionOk="0">
                  <a:moveTo>
                    <a:pt x="54587" y="9236"/>
                  </a:moveTo>
                  <a:cubicBezTo>
                    <a:pt x="54587" y="4135"/>
                    <a:pt x="50452" y="0"/>
                    <a:pt x="45351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lnTo>
                    <a:pt x="45443" y="18473"/>
                  </a:lnTo>
                  <a:lnTo>
                    <a:pt x="45443" y="18473"/>
                  </a:lnTo>
                  <a:cubicBezTo>
                    <a:pt x="50508" y="18422"/>
                    <a:pt x="54587" y="14302"/>
                    <a:pt x="54587" y="923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5668281" y="1179081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18473" y="9236"/>
                  </a:moveTo>
                  <a:cubicBezTo>
                    <a:pt x="18473" y="4135"/>
                    <a:pt x="14337" y="0"/>
                    <a:pt x="9236" y="0"/>
                  </a:cubicBez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7" y="54402"/>
                    <a:pt x="18473" y="50267"/>
                    <a:pt x="18473" y="4516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5823913" y="1410545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8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5945372" y="1234499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8" y="54402"/>
                    <a:pt x="18473" y="50267"/>
                    <a:pt x="18473" y="45166"/>
                  </a:cubicBezTo>
                  <a:lnTo>
                    <a:pt x="18473" y="9236"/>
                  </a:lnTo>
                  <a:cubicBezTo>
                    <a:pt x="18473" y="4135"/>
                    <a:pt x="14338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5945372" y="1171600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8" y="54402"/>
                    <a:pt x="18473" y="50267"/>
                    <a:pt x="18473" y="45166"/>
                  </a:cubicBezTo>
                  <a:lnTo>
                    <a:pt x="18473" y="9236"/>
                  </a:lnTo>
                  <a:cubicBezTo>
                    <a:pt x="18473" y="4135"/>
                    <a:pt x="14338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5668598" y="1133450"/>
              <a:ext cx="45587" cy="37042"/>
            </a:xfrm>
            <a:custGeom>
              <a:avLst/>
              <a:gdLst/>
              <a:ahLst/>
              <a:cxnLst/>
              <a:rect l="l" t="t" r="r" b="b"/>
              <a:pathLst>
                <a:path w="45587" h="37042" extrusionOk="0">
                  <a:moveTo>
                    <a:pt x="32010" y="18476"/>
                  </a:moveTo>
                  <a:lnTo>
                    <a:pt x="36351" y="18476"/>
                  </a:lnTo>
                  <a:cubicBezTo>
                    <a:pt x="41452" y="18476"/>
                    <a:pt x="45588" y="14341"/>
                    <a:pt x="45588" y="9240"/>
                  </a:cubicBezTo>
                  <a:cubicBezTo>
                    <a:pt x="45588" y="4139"/>
                    <a:pt x="41452" y="4"/>
                    <a:pt x="36351" y="4"/>
                  </a:cubicBezTo>
                  <a:lnTo>
                    <a:pt x="32010" y="4"/>
                  </a:lnTo>
                  <a:cubicBezTo>
                    <a:pt x="16366" y="-234"/>
                    <a:pt x="2864" y="10920"/>
                    <a:pt x="145" y="26327"/>
                  </a:cubicBezTo>
                  <a:cubicBezTo>
                    <a:pt x="-750" y="31349"/>
                    <a:pt x="2596" y="36146"/>
                    <a:pt x="7618" y="37040"/>
                  </a:cubicBezTo>
                  <a:cubicBezTo>
                    <a:pt x="7621" y="37041"/>
                    <a:pt x="7624" y="37041"/>
                    <a:pt x="7626" y="37042"/>
                  </a:cubicBezTo>
                  <a:lnTo>
                    <a:pt x="9289" y="37042"/>
                  </a:lnTo>
                  <a:cubicBezTo>
                    <a:pt x="13805" y="37115"/>
                    <a:pt x="17713" y="33911"/>
                    <a:pt x="18525" y="29468"/>
                  </a:cubicBezTo>
                  <a:cubicBezTo>
                    <a:pt x="19669" y="22965"/>
                    <a:pt x="25410" y="18285"/>
                    <a:pt x="32010" y="1847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5943813" y="1360299"/>
              <a:ext cx="20031" cy="54309"/>
            </a:xfrm>
            <a:custGeom>
              <a:avLst/>
              <a:gdLst/>
              <a:ahLst/>
              <a:cxnLst/>
              <a:rect l="l" t="t" r="r" b="b"/>
              <a:pathLst>
                <a:path w="20031" h="54309" extrusionOk="0">
                  <a:moveTo>
                    <a:pt x="10795" y="0"/>
                  </a:moveTo>
                  <a:cubicBezTo>
                    <a:pt x="5694" y="0"/>
                    <a:pt x="1559" y="4135"/>
                    <a:pt x="1559" y="9236"/>
                  </a:cubicBezTo>
                  <a:lnTo>
                    <a:pt x="1559" y="36945"/>
                  </a:lnTo>
                  <a:cubicBezTo>
                    <a:pt x="1584" y="38593"/>
                    <a:pt x="1270" y="40228"/>
                    <a:pt x="635" y="41748"/>
                  </a:cubicBezTo>
                  <a:cubicBezTo>
                    <a:pt x="-1220" y="46500"/>
                    <a:pt x="1127" y="51857"/>
                    <a:pt x="5879" y="53712"/>
                  </a:cubicBezTo>
                  <a:cubicBezTo>
                    <a:pt x="5917" y="53727"/>
                    <a:pt x="5955" y="53742"/>
                    <a:pt x="5992" y="53756"/>
                  </a:cubicBezTo>
                  <a:cubicBezTo>
                    <a:pt x="7064" y="54120"/>
                    <a:pt x="8186" y="54306"/>
                    <a:pt x="9318" y="54310"/>
                  </a:cubicBezTo>
                  <a:cubicBezTo>
                    <a:pt x="13126" y="54299"/>
                    <a:pt x="16537" y="51952"/>
                    <a:pt x="17907" y="48399"/>
                  </a:cubicBezTo>
                  <a:cubicBezTo>
                    <a:pt x="19305" y="44742"/>
                    <a:pt x="20025" y="40861"/>
                    <a:pt x="20032" y="36945"/>
                  </a:cubicBezTo>
                  <a:lnTo>
                    <a:pt x="20032" y="9236"/>
                  </a:lnTo>
                  <a:cubicBezTo>
                    <a:pt x="20032" y="4135"/>
                    <a:pt x="15897" y="0"/>
                    <a:pt x="10795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5761014" y="1410545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8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5785121" y="1133454"/>
              <a:ext cx="54032" cy="18472"/>
            </a:xfrm>
            <a:custGeom>
              <a:avLst/>
              <a:gdLst/>
              <a:ahLst/>
              <a:cxnLst/>
              <a:rect l="l" t="t" r="r" b="b"/>
              <a:pathLst>
                <a:path w="54032" h="18472" extrusionOk="0">
                  <a:moveTo>
                    <a:pt x="9236" y="18473"/>
                  </a:moveTo>
                  <a:lnTo>
                    <a:pt x="44796" y="18473"/>
                  </a:lnTo>
                  <a:cubicBezTo>
                    <a:pt x="49898" y="18473"/>
                    <a:pt x="54033" y="14337"/>
                    <a:pt x="54033" y="9236"/>
                  </a:cubicBezTo>
                  <a:cubicBezTo>
                    <a:pt x="54033" y="4135"/>
                    <a:pt x="49898" y="0"/>
                    <a:pt x="4479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6" name="Google Shape;846;p20"/>
          <p:cNvGrpSpPr/>
          <p:nvPr/>
        </p:nvGrpSpPr>
        <p:grpSpPr>
          <a:xfrm>
            <a:off x="5930683" y="4843964"/>
            <a:ext cx="265326" cy="241600"/>
            <a:chOff x="5919295" y="2299990"/>
            <a:chExt cx="241179" cy="241600"/>
          </a:xfrm>
        </p:grpSpPr>
        <p:sp>
          <p:nvSpPr>
            <p:cNvPr id="847" name="Google Shape;847;p20"/>
            <p:cNvSpPr/>
            <p:nvPr/>
          </p:nvSpPr>
          <p:spPr>
            <a:xfrm>
              <a:off x="5919295" y="2299990"/>
              <a:ext cx="73306" cy="74740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1" y="15332"/>
                  </a:moveTo>
                  <a:lnTo>
                    <a:pt x="1" y="52278"/>
                  </a:lnTo>
                  <a:cubicBezTo>
                    <a:pt x="52" y="60607"/>
                    <a:pt x="6819" y="67333"/>
                    <a:pt x="15149" y="67333"/>
                  </a:cubicBezTo>
                  <a:lnTo>
                    <a:pt x="50801" y="67333"/>
                  </a:lnTo>
                  <a:cubicBezTo>
                    <a:pt x="59218" y="67333"/>
                    <a:pt x="66041" y="60510"/>
                    <a:pt x="66041" y="52093"/>
                  </a:cubicBezTo>
                  <a:lnTo>
                    <a:pt x="66041" y="15148"/>
                  </a:lnTo>
                  <a:cubicBezTo>
                    <a:pt x="65990" y="6767"/>
                    <a:pt x="59182" y="0"/>
                    <a:pt x="50801" y="0"/>
                  </a:cubicBezTo>
                  <a:lnTo>
                    <a:pt x="15149" y="0"/>
                  </a:lnTo>
                  <a:cubicBezTo>
                    <a:pt x="6783" y="-1"/>
                    <a:pt x="1" y="6781"/>
                    <a:pt x="0" y="15147"/>
                  </a:cubicBezTo>
                  <a:cubicBezTo>
                    <a:pt x="0" y="15209"/>
                    <a:pt x="0" y="15270"/>
                    <a:pt x="1" y="15332"/>
                  </a:cubicBezTo>
                  <a:close/>
                  <a:moveTo>
                    <a:pt x="15149" y="15332"/>
                  </a:moveTo>
                  <a:lnTo>
                    <a:pt x="51263" y="15332"/>
                  </a:lnTo>
                  <a:lnTo>
                    <a:pt x="51263" y="52278"/>
                  </a:lnTo>
                  <a:cubicBezTo>
                    <a:pt x="51345" y="52421"/>
                    <a:pt x="51345" y="52596"/>
                    <a:pt x="51263" y="52740"/>
                  </a:cubicBezTo>
                  <a:lnTo>
                    <a:pt x="15241" y="5227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6003180" y="2299990"/>
              <a:ext cx="73407" cy="74740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309" y="67333"/>
                    <a:pt x="66132" y="60510"/>
                    <a:pt x="66132" y="52093"/>
                  </a:cubicBezTo>
                  <a:lnTo>
                    <a:pt x="66132" y="15148"/>
                  </a:lnTo>
                  <a:cubicBezTo>
                    <a:pt x="66082" y="6767"/>
                    <a:pt x="59273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440"/>
                    <a:pt x="51147" y="52647"/>
                    <a:pt x="50892" y="52647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6087167" y="2300195"/>
              <a:ext cx="73303" cy="74534"/>
            </a:xfrm>
            <a:custGeom>
              <a:avLst/>
              <a:gdLst/>
              <a:ahLst/>
              <a:cxnLst/>
              <a:rect l="l" t="t" r="r" b="b"/>
              <a:pathLst>
                <a:path w="66039" h="67148" extrusionOk="0">
                  <a:moveTo>
                    <a:pt x="66040" y="15148"/>
                  </a:moveTo>
                  <a:cubicBezTo>
                    <a:pt x="66040" y="6782"/>
                    <a:pt x="59258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lnTo>
                    <a:pt x="0" y="52093"/>
                  </a:lnTo>
                  <a:cubicBezTo>
                    <a:pt x="102" y="60437"/>
                    <a:pt x="6895" y="67149"/>
                    <a:pt x="15240" y="67148"/>
                  </a:cubicBezTo>
                  <a:lnTo>
                    <a:pt x="50892" y="67148"/>
                  </a:lnTo>
                  <a:cubicBezTo>
                    <a:pt x="59258" y="67148"/>
                    <a:pt x="66040" y="60367"/>
                    <a:pt x="66040" y="52001"/>
                  </a:cubicBezTo>
                  <a:cubicBezTo>
                    <a:pt x="66040" y="51970"/>
                    <a:pt x="66040" y="51939"/>
                    <a:pt x="66040" y="51908"/>
                  </a:cubicBezTo>
                  <a:close/>
                  <a:moveTo>
                    <a:pt x="51262" y="52093"/>
                  </a:moveTo>
                  <a:lnTo>
                    <a:pt x="51262" y="52555"/>
                  </a:lnTo>
                  <a:lnTo>
                    <a:pt x="15148" y="52093"/>
                  </a:lnTo>
                  <a:lnTo>
                    <a:pt x="15609" y="15148"/>
                  </a:lnTo>
                  <a:lnTo>
                    <a:pt x="51631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5919296" y="2383471"/>
              <a:ext cx="73304" cy="74740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00" y="0"/>
                  </a:move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2" y="67333"/>
                    <a:pt x="15148" y="67333"/>
                  </a:cubicBezTo>
                  <a:lnTo>
                    <a:pt x="50800" y="67333"/>
                  </a:lnTo>
                  <a:cubicBezTo>
                    <a:pt x="59181" y="67333"/>
                    <a:pt x="65989" y="60567"/>
                    <a:pt x="66040" y="52185"/>
                  </a:cubicBezTo>
                  <a:lnTo>
                    <a:pt x="66040" y="15240"/>
                  </a:lnTo>
                  <a:cubicBezTo>
                    <a:pt x="66040" y="6823"/>
                    <a:pt x="59217" y="0"/>
                    <a:pt x="50800" y="0"/>
                  </a:cubicBezTo>
                  <a:close/>
                  <a:moveTo>
                    <a:pt x="50800" y="52093"/>
                  </a:moveTo>
                  <a:cubicBezTo>
                    <a:pt x="50800" y="52093"/>
                    <a:pt x="50800" y="52093"/>
                    <a:pt x="50800" y="52093"/>
                  </a:cubicBezTo>
                  <a:lnTo>
                    <a:pt x="14778" y="52093"/>
                  </a:lnTo>
                  <a:lnTo>
                    <a:pt x="14778" y="15148"/>
                  </a:lnTo>
                  <a:lnTo>
                    <a:pt x="50893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6003180" y="2383369"/>
              <a:ext cx="73407" cy="74740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73" y="67333"/>
                    <a:pt x="66082" y="60567"/>
                    <a:pt x="66132" y="52185"/>
                  </a:cubicBezTo>
                  <a:lnTo>
                    <a:pt x="66132" y="15240"/>
                  </a:lnTo>
                  <a:cubicBezTo>
                    <a:pt x="66132" y="6823"/>
                    <a:pt x="59309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185"/>
                    <a:pt x="51354" y="52185"/>
                    <a:pt x="50892" y="52185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6087167" y="2383471"/>
              <a:ext cx="73304" cy="74740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92" y="0"/>
                  </a:move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58" y="67333"/>
                    <a:pt x="66040" y="60551"/>
                    <a:pt x="66040" y="52185"/>
                  </a:cubicBezTo>
                  <a:lnTo>
                    <a:pt x="66040" y="15240"/>
                  </a:lnTo>
                  <a:cubicBezTo>
                    <a:pt x="66091" y="6875"/>
                    <a:pt x="59351" y="52"/>
                    <a:pt x="50985" y="0"/>
                  </a:cubicBezTo>
                  <a:cubicBezTo>
                    <a:pt x="50954" y="0"/>
                    <a:pt x="50923" y="0"/>
                    <a:pt x="50892" y="0"/>
                  </a:cubicBezTo>
                  <a:close/>
                  <a:moveTo>
                    <a:pt x="50892" y="52093"/>
                  </a:moveTo>
                  <a:lnTo>
                    <a:pt x="50892" y="52093"/>
                  </a:lnTo>
                  <a:lnTo>
                    <a:pt x="14778" y="52093"/>
                  </a:lnTo>
                  <a:lnTo>
                    <a:pt x="15240" y="15148"/>
                  </a:lnTo>
                  <a:lnTo>
                    <a:pt x="51262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5919296" y="2466850"/>
              <a:ext cx="73306" cy="74740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39" y="6710"/>
                    <a:pt x="59145" y="-1"/>
                    <a:pt x="50800" y="0"/>
                  </a:cubicBez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-51" y="60500"/>
                    <a:pt x="6648" y="67282"/>
                    <a:pt x="14963" y="67333"/>
                  </a:cubicBezTo>
                  <a:cubicBezTo>
                    <a:pt x="15024" y="67333"/>
                    <a:pt x="15086" y="67333"/>
                    <a:pt x="15148" y="67333"/>
                  </a:cubicBezTo>
                  <a:lnTo>
                    <a:pt x="50800" y="67333"/>
                  </a:lnTo>
                  <a:cubicBezTo>
                    <a:pt x="59166" y="67385"/>
                    <a:pt x="65989" y="60645"/>
                    <a:pt x="66041" y="52280"/>
                  </a:cubicBezTo>
                  <a:cubicBezTo>
                    <a:pt x="66042" y="52186"/>
                    <a:pt x="66041" y="5209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4778" y="15055"/>
                  </a:lnTo>
                  <a:lnTo>
                    <a:pt x="50893" y="15517"/>
                  </a:lnTo>
                  <a:lnTo>
                    <a:pt x="50893" y="52463"/>
                  </a:lnTo>
                  <a:cubicBezTo>
                    <a:pt x="50960" y="52609"/>
                    <a:pt x="50960" y="52778"/>
                    <a:pt x="50893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6003180" y="2466850"/>
              <a:ext cx="73408" cy="74740"/>
            </a:xfrm>
            <a:custGeom>
              <a:avLst/>
              <a:gdLst/>
              <a:ahLst/>
              <a:cxnLst/>
              <a:rect l="l" t="t" r="r" b="b"/>
              <a:pathLst>
                <a:path w="66133" h="67333" extrusionOk="0">
                  <a:moveTo>
                    <a:pt x="66132" y="52001"/>
                  </a:moveTo>
                  <a:lnTo>
                    <a:pt x="66132" y="15055"/>
                  </a:lnTo>
                  <a:cubicBezTo>
                    <a:pt x="66031" y="6710"/>
                    <a:pt x="59237" y="-1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58" y="67385"/>
                    <a:pt x="66082" y="60645"/>
                    <a:pt x="66133" y="52280"/>
                  </a:cubicBezTo>
                  <a:cubicBezTo>
                    <a:pt x="66134" y="52186"/>
                    <a:pt x="66133" y="52094"/>
                    <a:pt x="66132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354" y="15517"/>
                  </a:lnTo>
                  <a:lnTo>
                    <a:pt x="51354" y="52463"/>
                  </a:lnTo>
                  <a:cubicBezTo>
                    <a:pt x="51317" y="52701"/>
                    <a:pt x="51131" y="52887"/>
                    <a:pt x="5089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6087167" y="2466850"/>
              <a:ext cx="73307" cy="74740"/>
            </a:xfrm>
            <a:custGeom>
              <a:avLst/>
              <a:gdLst/>
              <a:ahLst/>
              <a:cxnLst/>
              <a:rect l="l" t="t" r="r" b="b"/>
              <a:pathLst>
                <a:path w="66042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89" y="6726"/>
                    <a:pt x="59223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07" y="67386"/>
                    <a:pt x="65990" y="60688"/>
                    <a:pt x="66042" y="52373"/>
                  </a:cubicBezTo>
                  <a:cubicBezTo>
                    <a:pt x="66043" y="52249"/>
                    <a:pt x="66042" y="5212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262" y="15517"/>
                  </a:lnTo>
                  <a:lnTo>
                    <a:pt x="51262" y="52463"/>
                  </a:lnTo>
                  <a:cubicBezTo>
                    <a:pt x="51262" y="52463"/>
                    <a:pt x="51262" y="52924"/>
                    <a:pt x="5126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56" name="Google Shape;856;p20"/>
          <p:cNvCxnSpPr/>
          <p:nvPr/>
        </p:nvCxnSpPr>
        <p:spPr>
          <a:xfrm>
            <a:off x="5394151" y="4252336"/>
            <a:ext cx="396618" cy="5423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7" name="Google Shape;857;p20"/>
          <p:cNvCxnSpPr>
            <a:endCxn id="858" idx="1"/>
          </p:cNvCxnSpPr>
          <p:nvPr/>
        </p:nvCxnSpPr>
        <p:spPr>
          <a:xfrm>
            <a:off x="6196090" y="4970236"/>
            <a:ext cx="7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9" name="Google Shape;859;p20"/>
          <p:cNvCxnSpPr>
            <a:stCxn id="858" idx="3"/>
          </p:cNvCxnSpPr>
          <p:nvPr/>
        </p:nvCxnSpPr>
        <p:spPr>
          <a:xfrm>
            <a:off x="7604273" y="4970236"/>
            <a:ext cx="57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60" name="Google Shape;860;p20"/>
          <p:cNvGrpSpPr/>
          <p:nvPr/>
        </p:nvGrpSpPr>
        <p:grpSpPr>
          <a:xfrm>
            <a:off x="6684818" y="4506486"/>
            <a:ext cx="919455" cy="641200"/>
            <a:chOff x="5529600" y="1728400"/>
            <a:chExt cx="835775" cy="641200"/>
          </a:xfrm>
        </p:grpSpPr>
        <p:grpSp>
          <p:nvGrpSpPr>
            <p:cNvPr id="861" name="Google Shape;861;p20"/>
            <p:cNvGrpSpPr/>
            <p:nvPr/>
          </p:nvGrpSpPr>
          <p:grpSpPr>
            <a:xfrm>
              <a:off x="5566400" y="1890338"/>
              <a:ext cx="306788" cy="246970"/>
              <a:chOff x="6265311" y="2297400"/>
              <a:chExt cx="681600" cy="548700"/>
            </a:xfrm>
          </p:grpSpPr>
          <p:sp>
            <p:nvSpPr>
              <p:cNvPr id="862" name="Google Shape;862;p20"/>
              <p:cNvSpPr/>
              <p:nvPr/>
            </p:nvSpPr>
            <p:spPr>
              <a:xfrm>
                <a:off x="6265311" y="2297400"/>
                <a:ext cx="681600" cy="548700"/>
              </a:xfrm>
              <a:prstGeom prst="roundRect">
                <a:avLst>
                  <a:gd name="adj" fmla="val 10805"/>
                </a:avLst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3" name="Google Shape;863;p20"/>
              <p:cNvGrpSpPr/>
              <p:nvPr/>
            </p:nvGrpSpPr>
            <p:grpSpPr>
              <a:xfrm>
                <a:off x="6376129" y="2360473"/>
                <a:ext cx="459984" cy="422574"/>
                <a:chOff x="3803643" y="1866899"/>
                <a:chExt cx="1536867" cy="1411876"/>
              </a:xfrm>
            </p:grpSpPr>
            <p:sp>
              <p:nvSpPr>
                <p:cNvPr id="864" name="Google Shape;864;p20"/>
                <p:cNvSpPr/>
                <p:nvPr/>
              </p:nvSpPr>
              <p:spPr>
                <a:xfrm>
                  <a:off x="4665331" y="1866899"/>
                  <a:ext cx="675179" cy="678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179" h="678832" extrusionOk="0">
                      <a:moveTo>
                        <a:pt x="413495" y="678832"/>
                      </a:moveTo>
                      <a:lnTo>
                        <a:pt x="261722" y="678832"/>
                      </a:lnTo>
                      <a:cubicBezTo>
                        <a:pt x="241498" y="678832"/>
                        <a:pt x="225107" y="662481"/>
                        <a:pt x="225107" y="642312"/>
                      </a:cubicBezTo>
                      <a:lnTo>
                        <a:pt x="225107" y="604468"/>
                      </a:lnTo>
                      <a:cubicBezTo>
                        <a:pt x="203204" y="595361"/>
                        <a:pt x="182525" y="583569"/>
                        <a:pt x="163544" y="569367"/>
                      </a:cubicBezTo>
                      <a:lnTo>
                        <a:pt x="130913" y="588290"/>
                      </a:lnTo>
                      <a:cubicBezTo>
                        <a:pt x="113393" y="598345"/>
                        <a:pt x="91006" y="592330"/>
                        <a:pt x="80923" y="574855"/>
                      </a:cubicBezTo>
                      <a:lnTo>
                        <a:pt x="5036" y="443724"/>
                      </a:lnTo>
                      <a:cubicBezTo>
                        <a:pt x="-5089" y="426326"/>
                        <a:pt x="844" y="404035"/>
                        <a:pt x="18288" y="393935"/>
                      </a:cubicBezTo>
                      <a:cubicBezTo>
                        <a:pt x="18329" y="393912"/>
                        <a:pt x="18371" y="393888"/>
                        <a:pt x="18411" y="393865"/>
                      </a:cubicBezTo>
                      <a:lnTo>
                        <a:pt x="50379" y="374942"/>
                      </a:lnTo>
                      <a:cubicBezTo>
                        <a:pt x="47153" y="351177"/>
                        <a:pt x="47153" y="327087"/>
                        <a:pt x="50379" y="303322"/>
                      </a:cubicBezTo>
                      <a:lnTo>
                        <a:pt x="18317" y="284400"/>
                      </a:lnTo>
                      <a:cubicBezTo>
                        <a:pt x="833" y="274369"/>
                        <a:pt x="-5187" y="252102"/>
                        <a:pt x="4870" y="234663"/>
                      </a:cubicBezTo>
                      <a:cubicBezTo>
                        <a:pt x="4894" y="234622"/>
                        <a:pt x="4918" y="234581"/>
                        <a:pt x="4942" y="234540"/>
                      </a:cubicBezTo>
                      <a:lnTo>
                        <a:pt x="80828" y="103410"/>
                      </a:lnTo>
                      <a:cubicBezTo>
                        <a:pt x="90911" y="85934"/>
                        <a:pt x="113298" y="79920"/>
                        <a:pt x="130818" y="89975"/>
                      </a:cubicBezTo>
                      <a:lnTo>
                        <a:pt x="163544" y="108897"/>
                      </a:lnTo>
                      <a:cubicBezTo>
                        <a:pt x="182497" y="94626"/>
                        <a:pt x="203185" y="82801"/>
                        <a:pt x="225107" y="73702"/>
                      </a:cubicBezTo>
                      <a:lnTo>
                        <a:pt x="225107" y="35857"/>
                      </a:lnTo>
                      <a:cubicBezTo>
                        <a:pt x="225468" y="15984"/>
                        <a:pt x="241698" y="48"/>
                        <a:pt x="261627" y="0"/>
                      </a:cubicBezTo>
                      <a:lnTo>
                        <a:pt x="413400" y="0"/>
                      </a:lnTo>
                      <a:cubicBezTo>
                        <a:pt x="433624" y="0"/>
                        <a:pt x="450015" y="16350"/>
                        <a:pt x="450015" y="36520"/>
                      </a:cubicBezTo>
                      <a:lnTo>
                        <a:pt x="450015" y="74364"/>
                      </a:lnTo>
                      <a:cubicBezTo>
                        <a:pt x="471918" y="83505"/>
                        <a:pt x="492597" y="95327"/>
                        <a:pt x="511578" y="109559"/>
                      </a:cubicBezTo>
                      <a:lnTo>
                        <a:pt x="544210" y="90637"/>
                      </a:lnTo>
                      <a:cubicBezTo>
                        <a:pt x="561768" y="80521"/>
                        <a:pt x="584221" y="86513"/>
                        <a:pt x="594361" y="104023"/>
                      </a:cubicBezTo>
                      <a:cubicBezTo>
                        <a:pt x="594370" y="104039"/>
                        <a:pt x="594380" y="104056"/>
                        <a:pt x="594389" y="104072"/>
                      </a:cubicBezTo>
                      <a:lnTo>
                        <a:pt x="670276" y="235202"/>
                      </a:lnTo>
                      <a:cubicBezTo>
                        <a:pt x="680369" y="252656"/>
                        <a:pt x="674383" y="274969"/>
                        <a:pt x="656901" y="285062"/>
                      </a:cubicBezTo>
                      <a:lnTo>
                        <a:pt x="624839" y="303984"/>
                      </a:lnTo>
                      <a:cubicBezTo>
                        <a:pt x="628064" y="327781"/>
                        <a:pt x="628064" y="351903"/>
                        <a:pt x="624839" y="375699"/>
                      </a:cubicBezTo>
                      <a:lnTo>
                        <a:pt x="656806" y="394054"/>
                      </a:lnTo>
                      <a:cubicBezTo>
                        <a:pt x="674288" y="404147"/>
                        <a:pt x="680274" y="426460"/>
                        <a:pt x="670181" y="443914"/>
                      </a:cubicBezTo>
                      <a:lnTo>
                        <a:pt x="594295" y="575044"/>
                      </a:lnTo>
                      <a:cubicBezTo>
                        <a:pt x="584173" y="592531"/>
                        <a:pt x="561758" y="598543"/>
                        <a:pt x="544210" y="588479"/>
                      </a:cubicBezTo>
                      <a:lnTo>
                        <a:pt x="511673" y="569557"/>
                      </a:lnTo>
                      <a:cubicBezTo>
                        <a:pt x="492673" y="583724"/>
                        <a:pt x="471994" y="595512"/>
                        <a:pt x="450110" y="604657"/>
                      </a:cubicBezTo>
                      <a:lnTo>
                        <a:pt x="450110" y="642502"/>
                      </a:lnTo>
                      <a:cubicBezTo>
                        <a:pt x="450006" y="662597"/>
                        <a:pt x="433643" y="678832"/>
                        <a:pt x="413495" y="678832"/>
                      </a:cubicBezTo>
                      <a:close/>
                      <a:moveTo>
                        <a:pt x="298243" y="605509"/>
                      </a:moveTo>
                      <a:lnTo>
                        <a:pt x="376785" y="605509"/>
                      </a:lnTo>
                      <a:lnTo>
                        <a:pt x="376785" y="579018"/>
                      </a:lnTo>
                      <a:cubicBezTo>
                        <a:pt x="376795" y="563082"/>
                        <a:pt x="387153" y="548990"/>
                        <a:pt x="402397" y="544201"/>
                      </a:cubicBezTo>
                      <a:cubicBezTo>
                        <a:pt x="432381" y="534851"/>
                        <a:pt x="459957" y="519095"/>
                        <a:pt x="483216" y="498031"/>
                      </a:cubicBezTo>
                      <a:cubicBezTo>
                        <a:pt x="494997" y="487319"/>
                        <a:pt x="512375" y="485444"/>
                        <a:pt x="526186" y="493395"/>
                      </a:cubicBezTo>
                      <a:lnTo>
                        <a:pt x="549142" y="506546"/>
                      </a:lnTo>
                      <a:lnTo>
                        <a:pt x="588413" y="438710"/>
                      </a:lnTo>
                      <a:lnTo>
                        <a:pt x="565932" y="425748"/>
                      </a:lnTo>
                      <a:cubicBezTo>
                        <a:pt x="552102" y="417760"/>
                        <a:pt x="545044" y="401767"/>
                        <a:pt x="548478" y="386201"/>
                      </a:cubicBezTo>
                      <a:cubicBezTo>
                        <a:pt x="555782" y="355469"/>
                        <a:pt x="555782" y="323458"/>
                        <a:pt x="548478" y="292726"/>
                      </a:cubicBezTo>
                      <a:cubicBezTo>
                        <a:pt x="545016" y="277156"/>
                        <a:pt x="552083" y="261146"/>
                        <a:pt x="565932" y="253178"/>
                      </a:cubicBezTo>
                      <a:lnTo>
                        <a:pt x="588508" y="240217"/>
                      </a:lnTo>
                      <a:lnTo>
                        <a:pt x="549237" y="172286"/>
                      </a:lnTo>
                      <a:lnTo>
                        <a:pt x="526186" y="185532"/>
                      </a:lnTo>
                      <a:cubicBezTo>
                        <a:pt x="512366" y="193488"/>
                        <a:pt x="494969" y="191573"/>
                        <a:pt x="483216" y="180801"/>
                      </a:cubicBezTo>
                      <a:cubicBezTo>
                        <a:pt x="459938" y="159766"/>
                        <a:pt x="432362" y="144015"/>
                        <a:pt x="402397" y="134631"/>
                      </a:cubicBezTo>
                      <a:cubicBezTo>
                        <a:pt x="387153" y="129842"/>
                        <a:pt x="376795" y="115751"/>
                        <a:pt x="376785" y="99814"/>
                      </a:cubicBezTo>
                      <a:lnTo>
                        <a:pt x="376785" y="73039"/>
                      </a:lnTo>
                      <a:lnTo>
                        <a:pt x="298243" y="73039"/>
                      </a:lnTo>
                      <a:lnTo>
                        <a:pt x="298243" y="99814"/>
                      </a:lnTo>
                      <a:cubicBezTo>
                        <a:pt x="298224" y="115715"/>
                        <a:pt x="287913" y="129783"/>
                        <a:pt x="272726" y="134631"/>
                      </a:cubicBezTo>
                      <a:cubicBezTo>
                        <a:pt x="242760" y="144015"/>
                        <a:pt x="215185" y="159766"/>
                        <a:pt x="191907" y="180801"/>
                      </a:cubicBezTo>
                      <a:cubicBezTo>
                        <a:pt x="180125" y="191589"/>
                        <a:pt x="162690" y="193504"/>
                        <a:pt x="148841" y="185532"/>
                      </a:cubicBezTo>
                      <a:lnTo>
                        <a:pt x="125886" y="172286"/>
                      </a:lnTo>
                      <a:lnTo>
                        <a:pt x="86899" y="240217"/>
                      </a:lnTo>
                      <a:lnTo>
                        <a:pt x="109380" y="253178"/>
                      </a:lnTo>
                      <a:cubicBezTo>
                        <a:pt x="123258" y="261124"/>
                        <a:pt x="130334" y="277153"/>
                        <a:pt x="126834" y="292726"/>
                      </a:cubicBezTo>
                      <a:cubicBezTo>
                        <a:pt x="119530" y="323458"/>
                        <a:pt x="119530" y="355469"/>
                        <a:pt x="126834" y="386201"/>
                      </a:cubicBezTo>
                      <a:cubicBezTo>
                        <a:pt x="130249" y="401835"/>
                        <a:pt x="123059" y="417865"/>
                        <a:pt x="109096" y="425748"/>
                      </a:cubicBezTo>
                      <a:lnTo>
                        <a:pt x="86899" y="438710"/>
                      </a:lnTo>
                      <a:lnTo>
                        <a:pt x="126170" y="506546"/>
                      </a:lnTo>
                      <a:lnTo>
                        <a:pt x="149031" y="493395"/>
                      </a:lnTo>
                      <a:cubicBezTo>
                        <a:pt x="162871" y="485459"/>
                        <a:pt x="180268" y="487332"/>
                        <a:pt x="192096" y="498031"/>
                      </a:cubicBezTo>
                      <a:cubicBezTo>
                        <a:pt x="215337" y="519112"/>
                        <a:pt x="242921" y="534870"/>
                        <a:pt x="272915" y="544201"/>
                      </a:cubicBezTo>
                      <a:cubicBezTo>
                        <a:pt x="288102" y="549049"/>
                        <a:pt x="298413" y="563117"/>
                        <a:pt x="298432" y="579018"/>
                      </a:cubicBezTo>
                      <a:close/>
                    </a:path>
                  </a:pathLst>
                </a:custGeom>
                <a:solidFill>
                  <a:srgbClr val="2AB5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20"/>
                <p:cNvSpPr/>
                <p:nvPr/>
              </p:nvSpPr>
              <p:spPr>
                <a:xfrm>
                  <a:off x="4849554" y="2053093"/>
                  <a:ext cx="306581" cy="30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81" h="305781" extrusionOk="0">
                      <a:moveTo>
                        <a:pt x="153291" y="305782"/>
                      </a:moveTo>
                      <a:cubicBezTo>
                        <a:pt x="68630" y="305782"/>
                        <a:pt x="0" y="237330"/>
                        <a:pt x="0" y="152891"/>
                      </a:cubicBezTo>
                      <a:cubicBezTo>
                        <a:pt x="0" y="68452"/>
                        <a:pt x="68630" y="0"/>
                        <a:pt x="153291" y="0"/>
                      </a:cubicBezTo>
                      <a:cubicBezTo>
                        <a:pt x="237951" y="0"/>
                        <a:pt x="306581" y="68452"/>
                        <a:pt x="306581" y="152891"/>
                      </a:cubicBezTo>
                      <a:cubicBezTo>
                        <a:pt x="306581" y="152922"/>
                        <a:pt x="306581" y="152954"/>
                        <a:pt x="306581" y="152986"/>
                      </a:cubicBezTo>
                      <a:cubicBezTo>
                        <a:pt x="306477" y="237366"/>
                        <a:pt x="237894" y="305730"/>
                        <a:pt x="153291" y="305782"/>
                      </a:cubicBezTo>
                      <a:close/>
                      <a:moveTo>
                        <a:pt x="153291" y="65092"/>
                      </a:moveTo>
                      <a:cubicBezTo>
                        <a:pt x="104619" y="65092"/>
                        <a:pt x="65167" y="104444"/>
                        <a:pt x="65167" y="152986"/>
                      </a:cubicBezTo>
                      <a:cubicBezTo>
                        <a:pt x="65167" y="201528"/>
                        <a:pt x="104619" y="240879"/>
                        <a:pt x="153291" y="240879"/>
                      </a:cubicBezTo>
                      <a:cubicBezTo>
                        <a:pt x="201962" y="240879"/>
                        <a:pt x="241414" y="201528"/>
                        <a:pt x="241414" y="152986"/>
                      </a:cubicBezTo>
                      <a:cubicBezTo>
                        <a:pt x="241205" y="104576"/>
                        <a:pt x="201829" y="65428"/>
                        <a:pt x="153291" y="65376"/>
                      </a:cubicBezTo>
                      <a:close/>
                    </a:path>
                  </a:pathLst>
                </a:custGeom>
                <a:solidFill>
                  <a:srgbClr val="2AB5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20"/>
                <p:cNvSpPr/>
                <p:nvPr/>
              </p:nvSpPr>
              <p:spPr>
                <a:xfrm>
                  <a:off x="3803643" y="2338818"/>
                  <a:ext cx="934933" cy="939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933" h="939957" extrusionOk="0">
                      <a:moveTo>
                        <a:pt x="573423" y="939958"/>
                      </a:moveTo>
                      <a:lnTo>
                        <a:pt x="361510" y="939958"/>
                      </a:lnTo>
                      <a:cubicBezTo>
                        <a:pt x="335316" y="939958"/>
                        <a:pt x="314081" y="918774"/>
                        <a:pt x="314081" y="892652"/>
                      </a:cubicBezTo>
                      <a:lnTo>
                        <a:pt x="314081" y="837400"/>
                      </a:lnTo>
                      <a:cubicBezTo>
                        <a:pt x="282229" y="824353"/>
                        <a:pt x="252222" y="807209"/>
                        <a:pt x="224820" y="786404"/>
                      </a:cubicBezTo>
                      <a:lnTo>
                        <a:pt x="177391" y="813747"/>
                      </a:lnTo>
                      <a:cubicBezTo>
                        <a:pt x="154707" y="826813"/>
                        <a:pt x="125701" y="819055"/>
                        <a:pt x="112603" y="796433"/>
                      </a:cubicBezTo>
                      <a:lnTo>
                        <a:pt x="6552" y="613456"/>
                      </a:lnTo>
                      <a:cubicBezTo>
                        <a:pt x="-6561" y="590854"/>
                        <a:pt x="1166" y="561931"/>
                        <a:pt x="23816" y="548837"/>
                      </a:cubicBezTo>
                      <a:lnTo>
                        <a:pt x="70581" y="521967"/>
                      </a:lnTo>
                      <a:cubicBezTo>
                        <a:pt x="65631" y="487453"/>
                        <a:pt x="65631" y="452411"/>
                        <a:pt x="70581" y="417896"/>
                      </a:cubicBezTo>
                      <a:lnTo>
                        <a:pt x="23721" y="391121"/>
                      </a:lnTo>
                      <a:cubicBezTo>
                        <a:pt x="1037" y="378057"/>
                        <a:pt x="-6735" y="349127"/>
                        <a:pt x="6362" y="326502"/>
                      </a:cubicBezTo>
                      <a:lnTo>
                        <a:pt x="112318" y="143525"/>
                      </a:lnTo>
                      <a:cubicBezTo>
                        <a:pt x="125414" y="120957"/>
                        <a:pt x="154348" y="113213"/>
                        <a:pt x="177012" y="126211"/>
                      </a:cubicBezTo>
                      <a:lnTo>
                        <a:pt x="224441" y="153553"/>
                      </a:lnTo>
                      <a:cubicBezTo>
                        <a:pt x="251860" y="132779"/>
                        <a:pt x="281864" y="115638"/>
                        <a:pt x="313702" y="102558"/>
                      </a:cubicBezTo>
                      <a:lnTo>
                        <a:pt x="313702" y="47305"/>
                      </a:lnTo>
                      <a:cubicBezTo>
                        <a:pt x="313702" y="21180"/>
                        <a:pt x="334937" y="0"/>
                        <a:pt x="361131" y="0"/>
                      </a:cubicBezTo>
                      <a:lnTo>
                        <a:pt x="573423" y="0"/>
                      </a:lnTo>
                      <a:cubicBezTo>
                        <a:pt x="599617" y="0"/>
                        <a:pt x="620852" y="21180"/>
                        <a:pt x="620852" y="47305"/>
                      </a:cubicBezTo>
                      <a:lnTo>
                        <a:pt x="620852" y="102558"/>
                      </a:lnTo>
                      <a:cubicBezTo>
                        <a:pt x="652708" y="115661"/>
                        <a:pt x="682740" y="132800"/>
                        <a:pt x="710209" y="153553"/>
                      </a:cubicBezTo>
                      <a:lnTo>
                        <a:pt x="757638" y="126211"/>
                      </a:lnTo>
                      <a:cubicBezTo>
                        <a:pt x="780301" y="113213"/>
                        <a:pt x="809236" y="120957"/>
                        <a:pt x="822331" y="143525"/>
                      </a:cubicBezTo>
                      <a:lnTo>
                        <a:pt x="928572" y="326502"/>
                      </a:lnTo>
                      <a:cubicBezTo>
                        <a:pt x="941668" y="349127"/>
                        <a:pt x="933896" y="378057"/>
                        <a:pt x="911213" y="391121"/>
                      </a:cubicBezTo>
                      <a:lnTo>
                        <a:pt x="864353" y="418085"/>
                      </a:lnTo>
                      <a:cubicBezTo>
                        <a:pt x="869303" y="452600"/>
                        <a:pt x="869303" y="487643"/>
                        <a:pt x="864353" y="522157"/>
                      </a:cubicBezTo>
                      <a:lnTo>
                        <a:pt x="911118" y="549026"/>
                      </a:lnTo>
                      <a:cubicBezTo>
                        <a:pt x="933801" y="562092"/>
                        <a:pt x="941574" y="591024"/>
                        <a:pt x="928477" y="613645"/>
                      </a:cubicBezTo>
                      <a:lnTo>
                        <a:pt x="822520" y="796433"/>
                      </a:lnTo>
                      <a:cubicBezTo>
                        <a:pt x="809422" y="819055"/>
                        <a:pt x="780417" y="826813"/>
                        <a:pt x="757732" y="813747"/>
                      </a:cubicBezTo>
                      <a:lnTo>
                        <a:pt x="710303" y="786404"/>
                      </a:lnTo>
                      <a:cubicBezTo>
                        <a:pt x="682902" y="807209"/>
                        <a:pt x="652894" y="824353"/>
                        <a:pt x="621042" y="837400"/>
                      </a:cubicBezTo>
                      <a:lnTo>
                        <a:pt x="621042" y="892652"/>
                      </a:lnTo>
                      <a:cubicBezTo>
                        <a:pt x="621042" y="918774"/>
                        <a:pt x="599808" y="939958"/>
                        <a:pt x="573613" y="939958"/>
                      </a:cubicBezTo>
                      <a:cubicBezTo>
                        <a:pt x="573550" y="939958"/>
                        <a:pt x="573487" y="939958"/>
                        <a:pt x="573423" y="939958"/>
                      </a:cubicBezTo>
                      <a:close/>
                      <a:moveTo>
                        <a:pt x="408939" y="845347"/>
                      </a:moveTo>
                      <a:lnTo>
                        <a:pt x="525994" y="845347"/>
                      </a:lnTo>
                      <a:lnTo>
                        <a:pt x="525994" y="804286"/>
                      </a:lnTo>
                      <a:cubicBezTo>
                        <a:pt x="525980" y="783651"/>
                        <a:pt x="539377" y="765391"/>
                        <a:pt x="559100" y="759157"/>
                      </a:cubicBezTo>
                      <a:cubicBezTo>
                        <a:pt x="601340" y="745977"/>
                        <a:pt x="640187" y="723763"/>
                        <a:pt x="672929" y="694064"/>
                      </a:cubicBezTo>
                      <a:cubicBezTo>
                        <a:pt x="688185" y="680166"/>
                        <a:pt x="710709" y="677716"/>
                        <a:pt x="728611" y="688009"/>
                      </a:cubicBezTo>
                      <a:lnTo>
                        <a:pt x="763803" y="708161"/>
                      </a:lnTo>
                      <a:lnTo>
                        <a:pt x="822331" y="607117"/>
                      </a:lnTo>
                      <a:lnTo>
                        <a:pt x="788087" y="587722"/>
                      </a:lnTo>
                      <a:cubicBezTo>
                        <a:pt x="770135" y="577390"/>
                        <a:pt x="760993" y="556623"/>
                        <a:pt x="765511" y="536443"/>
                      </a:cubicBezTo>
                      <a:cubicBezTo>
                        <a:pt x="775828" y="492894"/>
                        <a:pt x="775828" y="447540"/>
                        <a:pt x="765511" y="403988"/>
                      </a:cubicBezTo>
                      <a:cubicBezTo>
                        <a:pt x="761038" y="383841"/>
                        <a:pt x="770175" y="363128"/>
                        <a:pt x="788087" y="352803"/>
                      </a:cubicBezTo>
                      <a:lnTo>
                        <a:pt x="822710" y="332841"/>
                      </a:lnTo>
                      <a:lnTo>
                        <a:pt x="764183" y="231702"/>
                      </a:lnTo>
                      <a:lnTo>
                        <a:pt x="728896" y="252043"/>
                      </a:lnTo>
                      <a:cubicBezTo>
                        <a:pt x="711042" y="262173"/>
                        <a:pt x="688681" y="259691"/>
                        <a:pt x="673499" y="245893"/>
                      </a:cubicBezTo>
                      <a:cubicBezTo>
                        <a:pt x="640761" y="216164"/>
                        <a:pt x="601915" y="193918"/>
                        <a:pt x="559669" y="180707"/>
                      </a:cubicBezTo>
                      <a:cubicBezTo>
                        <a:pt x="540017" y="174452"/>
                        <a:pt x="526673" y="156246"/>
                        <a:pt x="526658" y="135672"/>
                      </a:cubicBezTo>
                      <a:lnTo>
                        <a:pt x="526658" y="94611"/>
                      </a:lnTo>
                      <a:lnTo>
                        <a:pt x="408939" y="94611"/>
                      </a:lnTo>
                      <a:lnTo>
                        <a:pt x="408939" y="135672"/>
                      </a:lnTo>
                      <a:cubicBezTo>
                        <a:pt x="409009" y="156316"/>
                        <a:pt x="395647" y="174620"/>
                        <a:pt x="375929" y="180896"/>
                      </a:cubicBezTo>
                      <a:cubicBezTo>
                        <a:pt x="333703" y="194152"/>
                        <a:pt x="294865" y="216393"/>
                        <a:pt x="262099" y="246083"/>
                      </a:cubicBezTo>
                      <a:cubicBezTo>
                        <a:pt x="246865" y="260014"/>
                        <a:pt x="224339" y="262502"/>
                        <a:pt x="206418" y="252232"/>
                      </a:cubicBezTo>
                      <a:lnTo>
                        <a:pt x="170751" y="231702"/>
                      </a:lnTo>
                      <a:lnTo>
                        <a:pt x="112224" y="332841"/>
                      </a:lnTo>
                      <a:lnTo>
                        <a:pt x="146847" y="352803"/>
                      </a:lnTo>
                      <a:cubicBezTo>
                        <a:pt x="164796" y="363100"/>
                        <a:pt x="173972" y="383820"/>
                        <a:pt x="169518" y="403988"/>
                      </a:cubicBezTo>
                      <a:cubicBezTo>
                        <a:pt x="159101" y="447529"/>
                        <a:pt x="159101" y="492903"/>
                        <a:pt x="169518" y="536443"/>
                      </a:cubicBezTo>
                      <a:cubicBezTo>
                        <a:pt x="174036" y="556623"/>
                        <a:pt x="164893" y="577390"/>
                        <a:pt x="146942" y="587722"/>
                      </a:cubicBezTo>
                      <a:lnTo>
                        <a:pt x="112413" y="607590"/>
                      </a:lnTo>
                      <a:lnTo>
                        <a:pt x="170751" y="708161"/>
                      </a:lnTo>
                      <a:lnTo>
                        <a:pt x="205848" y="688009"/>
                      </a:lnTo>
                      <a:cubicBezTo>
                        <a:pt x="223750" y="677716"/>
                        <a:pt x="246274" y="680166"/>
                        <a:pt x="261530" y="694064"/>
                      </a:cubicBezTo>
                      <a:cubicBezTo>
                        <a:pt x="294262" y="723782"/>
                        <a:pt x="333112" y="745996"/>
                        <a:pt x="375360" y="759157"/>
                      </a:cubicBezTo>
                      <a:cubicBezTo>
                        <a:pt x="395083" y="765391"/>
                        <a:pt x="408479" y="783651"/>
                        <a:pt x="408465" y="804286"/>
                      </a:cubicBezTo>
                      <a:close/>
                    </a:path>
                  </a:pathLst>
                </a:custGeom>
                <a:solidFill>
                  <a:srgbClr val="2AB5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20"/>
                <p:cNvSpPr/>
                <p:nvPr/>
              </p:nvSpPr>
              <p:spPr>
                <a:xfrm>
                  <a:off x="4054833" y="2593416"/>
                  <a:ext cx="431794" cy="43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794" h="430667" extrusionOk="0">
                      <a:moveTo>
                        <a:pt x="216277" y="430667"/>
                      </a:moveTo>
                      <a:cubicBezTo>
                        <a:pt x="97040" y="430876"/>
                        <a:pt x="210" y="334638"/>
                        <a:pt x="0" y="215712"/>
                      </a:cubicBezTo>
                      <a:cubicBezTo>
                        <a:pt x="-209" y="96787"/>
                        <a:pt x="96281" y="209"/>
                        <a:pt x="215518" y="0"/>
                      </a:cubicBezTo>
                      <a:cubicBezTo>
                        <a:pt x="334754" y="-209"/>
                        <a:pt x="431584" y="96030"/>
                        <a:pt x="431794" y="214955"/>
                      </a:cubicBezTo>
                      <a:cubicBezTo>
                        <a:pt x="431794" y="215082"/>
                        <a:pt x="431794" y="215208"/>
                        <a:pt x="431794" y="215333"/>
                      </a:cubicBezTo>
                      <a:cubicBezTo>
                        <a:pt x="431690" y="334070"/>
                        <a:pt x="335322" y="430355"/>
                        <a:pt x="216277" y="430667"/>
                      </a:cubicBezTo>
                      <a:close/>
                      <a:moveTo>
                        <a:pt x="216277" y="94705"/>
                      </a:moveTo>
                      <a:cubicBezTo>
                        <a:pt x="149429" y="94496"/>
                        <a:pt x="95069" y="148376"/>
                        <a:pt x="94859" y="215049"/>
                      </a:cubicBezTo>
                      <a:cubicBezTo>
                        <a:pt x="94650" y="281722"/>
                        <a:pt x="148670" y="335943"/>
                        <a:pt x="215518" y="336151"/>
                      </a:cubicBezTo>
                      <a:cubicBezTo>
                        <a:pt x="282365" y="336360"/>
                        <a:pt x="336725" y="282479"/>
                        <a:pt x="336935" y="215806"/>
                      </a:cubicBezTo>
                      <a:cubicBezTo>
                        <a:pt x="336936" y="215648"/>
                        <a:pt x="336936" y="215491"/>
                        <a:pt x="336936" y="215333"/>
                      </a:cubicBezTo>
                      <a:cubicBezTo>
                        <a:pt x="336884" y="148844"/>
                        <a:pt x="282939" y="94913"/>
                        <a:pt x="216277" y="94705"/>
                      </a:cubicBezTo>
                      <a:close/>
                    </a:path>
                  </a:pathLst>
                </a:custGeom>
                <a:solidFill>
                  <a:srgbClr val="2AB5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68" name="Google Shape;868;p20"/>
            <p:cNvSpPr/>
            <p:nvPr/>
          </p:nvSpPr>
          <p:spPr>
            <a:xfrm>
              <a:off x="5529600" y="1728400"/>
              <a:ext cx="3804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Task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5769275" y="2014700"/>
              <a:ext cx="596100" cy="35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Stored Procedure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69" name="Google Shape;869;p20"/>
          <p:cNvCxnSpPr/>
          <p:nvPr/>
        </p:nvCxnSpPr>
        <p:spPr>
          <a:xfrm>
            <a:off x="6109446" y="4140446"/>
            <a:ext cx="75248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70" name="Google Shape;870;p20"/>
          <p:cNvGrpSpPr/>
          <p:nvPr/>
        </p:nvGrpSpPr>
        <p:grpSpPr>
          <a:xfrm>
            <a:off x="869695" y="1531716"/>
            <a:ext cx="1494545" cy="4589324"/>
            <a:chOff x="1811804" y="1587386"/>
            <a:chExt cx="1358526" cy="3790544"/>
          </a:xfrm>
        </p:grpSpPr>
        <p:sp>
          <p:nvSpPr>
            <p:cNvPr id="816" name="Google Shape;816;p20"/>
            <p:cNvSpPr/>
            <p:nvPr/>
          </p:nvSpPr>
          <p:spPr>
            <a:xfrm>
              <a:off x="1857546" y="1587386"/>
              <a:ext cx="1227099" cy="2090529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MPRM</a:t>
              </a:r>
              <a:endPara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1859299" y="3749071"/>
              <a:ext cx="1227099" cy="1612038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ERP</a:t>
              </a:r>
              <a:endPara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1" name="Google Shape;871;p2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69100" y="1886999"/>
              <a:ext cx="275388" cy="244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2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31653" y="1886999"/>
              <a:ext cx="275388" cy="244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2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69100" y="2469223"/>
              <a:ext cx="275388" cy="244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2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31653" y="2469223"/>
              <a:ext cx="275388" cy="244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2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69100" y="3051447"/>
              <a:ext cx="275388" cy="244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2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31653" y="3051447"/>
              <a:ext cx="275388" cy="244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2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35519" y="4004725"/>
              <a:ext cx="275388" cy="244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2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35780" y="4004725"/>
              <a:ext cx="275388" cy="244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2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33733" y="4640765"/>
              <a:ext cx="275388" cy="244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2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33994" y="4640765"/>
              <a:ext cx="275388" cy="244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p20"/>
            <p:cNvSpPr txBox="1"/>
            <p:nvPr/>
          </p:nvSpPr>
          <p:spPr>
            <a:xfrm>
              <a:off x="1821356" y="2073570"/>
              <a:ext cx="766868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CUST_</a:t>
              </a:r>
              <a:b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INFO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0"/>
            <p:cNvSpPr txBox="1"/>
            <p:nvPr/>
          </p:nvSpPr>
          <p:spPr>
            <a:xfrm>
              <a:off x="1811804" y="2669685"/>
              <a:ext cx="823976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SALES_</a:t>
              </a:r>
              <a:b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INFO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0"/>
            <p:cNvSpPr txBox="1"/>
            <p:nvPr/>
          </p:nvSpPr>
          <p:spPr>
            <a:xfrm>
              <a:off x="1826447" y="3245428"/>
              <a:ext cx="703258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ITEM_</a:t>
              </a:r>
              <a:b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MASTER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0"/>
            <p:cNvSpPr txBox="1"/>
            <p:nvPr/>
          </p:nvSpPr>
          <p:spPr>
            <a:xfrm>
              <a:off x="2413521" y="3235501"/>
              <a:ext cx="703258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COMM_</a:t>
              </a:r>
              <a:b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MST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0"/>
            <p:cNvSpPr txBox="1"/>
            <p:nvPr/>
          </p:nvSpPr>
          <p:spPr>
            <a:xfrm>
              <a:off x="2424358" y="2671243"/>
              <a:ext cx="703258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SALES_</a:t>
              </a:r>
              <a:b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DETAIL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0"/>
            <p:cNvSpPr txBox="1"/>
            <p:nvPr/>
          </p:nvSpPr>
          <p:spPr>
            <a:xfrm>
              <a:off x="2413521" y="2125668"/>
              <a:ext cx="703258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DEALER_</a:t>
              </a:r>
              <a:b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INFO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0"/>
            <p:cNvSpPr txBox="1"/>
            <p:nvPr/>
          </p:nvSpPr>
          <p:spPr>
            <a:xfrm>
              <a:off x="1842229" y="4166999"/>
              <a:ext cx="703258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XXE_INV_MONTHLY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0"/>
            <p:cNvSpPr txBox="1"/>
            <p:nvPr/>
          </p:nvSpPr>
          <p:spPr>
            <a:xfrm>
              <a:off x="2390434" y="4166998"/>
              <a:ext cx="779896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MTL_CATEGORIES_B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0"/>
            <p:cNvSpPr txBox="1"/>
            <p:nvPr/>
          </p:nvSpPr>
          <p:spPr>
            <a:xfrm>
              <a:off x="1825814" y="4823962"/>
              <a:ext cx="703258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MTL_CATEGORY_SETS_VL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0"/>
            <p:cNvSpPr txBox="1"/>
            <p:nvPr/>
          </p:nvSpPr>
          <p:spPr>
            <a:xfrm>
              <a:off x="2374019" y="4823961"/>
              <a:ext cx="779896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MTL_SYSTEM_ITEMS_B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20"/>
          <p:cNvGrpSpPr/>
          <p:nvPr/>
        </p:nvGrpSpPr>
        <p:grpSpPr>
          <a:xfrm>
            <a:off x="4124908" y="3435013"/>
            <a:ext cx="599910" cy="266161"/>
            <a:chOff x="2511361" y="2356399"/>
            <a:chExt cx="392786" cy="191715"/>
          </a:xfrm>
        </p:grpSpPr>
        <p:sp>
          <p:nvSpPr>
            <p:cNvPr id="892" name="Google Shape;892;p20"/>
            <p:cNvSpPr/>
            <p:nvPr/>
          </p:nvSpPr>
          <p:spPr>
            <a:xfrm>
              <a:off x="2511361" y="2356399"/>
              <a:ext cx="392786" cy="191715"/>
            </a:xfrm>
            <a:custGeom>
              <a:avLst/>
              <a:gdLst/>
              <a:ahLst/>
              <a:cxnLst/>
              <a:rect l="l" t="t" r="r" b="b"/>
              <a:pathLst>
                <a:path w="500364" h="244223" extrusionOk="0">
                  <a:moveTo>
                    <a:pt x="443476" y="0"/>
                  </a:moveTo>
                  <a:lnTo>
                    <a:pt x="376378" y="0"/>
                  </a:lnTo>
                  <a:cubicBezTo>
                    <a:pt x="361035" y="1262"/>
                    <a:pt x="347456" y="10420"/>
                    <a:pt x="340536" y="24172"/>
                  </a:cubicBezTo>
                  <a:lnTo>
                    <a:pt x="165496" y="22714"/>
                  </a:lnTo>
                  <a:cubicBezTo>
                    <a:pt x="158767" y="9487"/>
                    <a:pt x="145513" y="835"/>
                    <a:pt x="130696" y="0"/>
                  </a:cubicBezTo>
                  <a:lnTo>
                    <a:pt x="58596" y="0"/>
                  </a:lnTo>
                  <a:cubicBezTo>
                    <a:pt x="41717" y="0"/>
                    <a:pt x="25672" y="13753"/>
                    <a:pt x="15045" y="38759"/>
                  </a:cubicBezTo>
                  <a:cubicBezTo>
                    <a:pt x="4584" y="65278"/>
                    <a:pt x="-516" y="93609"/>
                    <a:pt x="41" y="122112"/>
                  </a:cubicBezTo>
                  <a:cubicBezTo>
                    <a:pt x="-516" y="150614"/>
                    <a:pt x="4584" y="178945"/>
                    <a:pt x="15045" y="205464"/>
                  </a:cubicBezTo>
                  <a:cubicBezTo>
                    <a:pt x="25672" y="230470"/>
                    <a:pt x="41301" y="244223"/>
                    <a:pt x="58596" y="244223"/>
                  </a:cubicBezTo>
                  <a:lnTo>
                    <a:pt x="130696" y="244223"/>
                  </a:lnTo>
                  <a:cubicBezTo>
                    <a:pt x="145468" y="243429"/>
                    <a:pt x="158712" y="234865"/>
                    <a:pt x="165496" y="221718"/>
                  </a:cubicBezTo>
                  <a:lnTo>
                    <a:pt x="342203" y="222968"/>
                  </a:lnTo>
                  <a:lnTo>
                    <a:pt x="342203" y="222968"/>
                  </a:lnTo>
                  <a:cubicBezTo>
                    <a:pt x="349257" y="235227"/>
                    <a:pt x="362045" y="243073"/>
                    <a:pt x="376169" y="243807"/>
                  </a:cubicBezTo>
                  <a:lnTo>
                    <a:pt x="443268" y="243807"/>
                  </a:lnTo>
                  <a:cubicBezTo>
                    <a:pt x="475776" y="243807"/>
                    <a:pt x="500365" y="191086"/>
                    <a:pt x="500365" y="121278"/>
                  </a:cubicBezTo>
                  <a:cubicBezTo>
                    <a:pt x="500365" y="51470"/>
                    <a:pt x="475984" y="0"/>
                    <a:pt x="443476" y="0"/>
                  </a:cubicBezTo>
                  <a:close/>
                  <a:moveTo>
                    <a:pt x="155285" y="203381"/>
                  </a:moveTo>
                  <a:lnTo>
                    <a:pt x="155285" y="203381"/>
                  </a:lnTo>
                  <a:cubicBezTo>
                    <a:pt x="142782" y="203381"/>
                    <a:pt x="125070" y="172748"/>
                    <a:pt x="125070" y="122528"/>
                  </a:cubicBezTo>
                  <a:cubicBezTo>
                    <a:pt x="125070" y="72308"/>
                    <a:pt x="142782" y="41676"/>
                    <a:pt x="155077" y="41676"/>
                  </a:cubicBezTo>
                  <a:lnTo>
                    <a:pt x="160703" y="41676"/>
                  </a:lnTo>
                  <a:lnTo>
                    <a:pt x="331367" y="42927"/>
                  </a:lnTo>
                  <a:cubicBezTo>
                    <a:pt x="322067" y="68421"/>
                    <a:pt x="317479" y="95393"/>
                    <a:pt x="317823" y="122528"/>
                  </a:cubicBezTo>
                  <a:cubicBezTo>
                    <a:pt x="317227" y="150978"/>
                    <a:pt x="322109" y="179276"/>
                    <a:pt x="332201" y="205881"/>
                  </a:cubicBezTo>
                  <a:close/>
                  <a:moveTo>
                    <a:pt x="19004" y="122528"/>
                  </a:moveTo>
                  <a:cubicBezTo>
                    <a:pt x="19004" y="61473"/>
                    <a:pt x="39842" y="18338"/>
                    <a:pt x="58596" y="18338"/>
                  </a:cubicBezTo>
                  <a:lnTo>
                    <a:pt x="96105" y="18338"/>
                  </a:lnTo>
                  <a:cubicBezTo>
                    <a:pt x="91483" y="24777"/>
                    <a:pt x="87701" y="31779"/>
                    <a:pt x="84852" y="39176"/>
                  </a:cubicBezTo>
                  <a:cubicBezTo>
                    <a:pt x="74392" y="65695"/>
                    <a:pt x="69292" y="94026"/>
                    <a:pt x="69849" y="122528"/>
                  </a:cubicBezTo>
                  <a:cubicBezTo>
                    <a:pt x="69292" y="151031"/>
                    <a:pt x="74392" y="179362"/>
                    <a:pt x="84852" y="205881"/>
                  </a:cubicBezTo>
                  <a:cubicBezTo>
                    <a:pt x="87779" y="212916"/>
                    <a:pt x="91559" y="219563"/>
                    <a:pt x="96105" y="225677"/>
                  </a:cubicBezTo>
                  <a:lnTo>
                    <a:pt x="58596" y="225677"/>
                  </a:lnTo>
                  <a:cubicBezTo>
                    <a:pt x="39842" y="226094"/>
                    <a:pt x="19004" y="183584"/>
                    <a:pt x="19004" y="122528"/>
                  </a:cubicBezTo>
                  <a:close/>
                  <a:moveTo>
                    <a:pt x="130696" y="226719"/>
                  </a:moveTo>
                  <a:lnTo>
                    <a:pt x="128404" y="226719"/>
                  </a:lnTo>
                  <a:cubicBezTo>
                    <a:pt x="109650" y="226719"/>
                    <a:pt x="88812" y="185043"/>
                    <a:pt x="88812" y="122528"/>
                  </a:cubicBezTo>
                  <a:cubicBezTo>
                    <a:pt x="88812" y="60014"/>
                    <a:pt x="109650" y="18338"/>
                    <a:pt x="128404" y="18338"/>
                  </a:cubicBezTo>
                  <a:lnTo>
                    <a:pt x="130696" y="18338"/>
                  </a:lnTo>
                  <a:cubicBezTo>
                    <a:pt x="135686" y="18702"/>
                    <a:pt x="140330" y="21024"/>
                    <a:pt x="143616" y="24797"/>
                  </a:cubicBezTo>
                  <a:cubicBezTo>
                    <a:pt x="131932" y="31160"/>
                    <a:pt x="123023" y="41629"/>
                    <a:pt x="118610" y="54179"/>
                  </a:cubicBezTo>
                  <a:cubicBezTo>
                    <a:pt x="110136" y="75731"/>
                    <a:pt x="106028" y="98751"/>
                    <a:pt x="106524" y="121903"/>
                  </a:cubicBezTo>
                  <a:cubicBezTo>
                    <a:pt x="106028" y="145056"/>
                    <a:pt x="110136" y="168076"/>
                    <a:pt x="118610" y="189627"/>
                  </a:cubicBezTo>
                  <a:cubicBezTo>
                    <a:pt x="123023" y="202178"/>
                    <a:pt x="131932" y="212647"/>
                    <a:pt x="143616" y="219009"/>
                  </a:cubicBezTo>
                  <a:cubicBezTo>
                    <a:pt x="140441" y="223016"/>
                    <a:pt x="135782" y="225571"/>
                    <a:pt x="130696" y="226094"/>
                  </a:cubicBezTo>
                  <a:close/>
                  <a:moveTo>
                    <a:pt x="336785" y="122528"/>
                  </a:moveTo>
                  <a:cubicBezTo>
                    <a:pt x="336785" y="61473"/>
                    <a:pt x="357623" y="18338"/>
                    <a:pt x="376378" y="18338"/>
                  </a:cubicBezTo>
                  <a:lnTo>
                    <a:pt x="412219" y="18338"/>
                  </a:lnTo>
                  <a:cubicBezTo>
                    <a:pt x="393273" y="49658"/>
                    <a:pt x="384265" y="85985"/>
                    <a:pt x="386380" y="122528"/>
                  </a:cubicBezTo>
                  <a:cubicBezTo>
                    <a:pt x="384265" y="159072"/>
                    <a:pt x="393273" y="195399"/>
                    <a:pt x="412219" y="226719"/>
                  </a:cubicBezTo>
                  <a:lnTo>
                    <a:pt x="376378" y="226719"/>
                  </a:lnTo>
                  <a:cubicBezTo>
                    <a:pt x="357623" y="226094"/>
                    <a:pt x="336785" y="183584"/>
                    <a:pt x="336785" y="122528"/>
                  </a:cubicBezTo>
                  <a:close/>
                  <a:moveTo>
                    <a:pt x="443476" y="226719"/>
                  </a:moveTo>
                  <a:cubicBezTo>
                    <a:pt x="434933" y="226719"/>
                    <a:pt x="425764" y="216509"/>
                    <a:pt x="418471" y="199421"/>
                  </a:cubicBezTo>
                  <a:cubicBezTo>
                    <a:pt x="409233" y="175079"/>
                    <a:pt x="404776" y="149184"/>
                    <a:pt x="405343" y="123154"/>
                  </a:cubicBezTo>
                  <a:cubicBezTo>
                    <a:pt x="405343" y="63765"/>
                    <a:pt x="426181" y="18963"/>
                    <a:pt x="443476" y="18963"/>
                  </a:cubicBezTo>
                  <a:cubicBezTo>
                    <a:pt x="451812" y="18963"/>
                    <a:pt x="461189" y="29173"/>
                    <a:pt x="468482" y="46261"/>
                  </a:cubicBezTo>
                  <a:cubicBezTo>
                    <a:pt x="477620" y="70630"/>
                    <a:pt x="482075" y="96506"/>
                    <a:pt x="481610" y="122528"/>
                  </a:cubicBezTo>
                  <a:cubicBezTo>
                    <a:pt x="481610" y="181917"/>
                    <a:pt x="461397" y="226094"/>
                    <a:pt x="443476" y="226094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ato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2650653" y="2408985"/>
              <a:ext cx="86742" cy="83147"/>
            </a:xfrm>
            <a:custGeom>
              <a:avLst/>
              <a:gdLst/>
              <a:ahLst/>
              <a:cxnLst/>
              <a:rect l="l" t="t" r="r" b="b"/>
              <a:pathLst>
                <a:path w="110499" h="105920" extrusionOk="0">
                  <a:moveTo>
                    <a:pt x="97090" y="89439"/>
                  </a:moveTo>
                  <a:cubicBezTo>
                    <a:pt x="95220" y="92506"/>
                    <a:pt x="91163" y="93611"/>
                    <a:pt x="87896" y="91940"/>
                  </a:cubicBezTo>
                  <a:lnTo>
                    <a:pt x="74873" y="84732"/>
                  </a:lnTo>
                  <a:lnTo>
                    <a:pt x="74873" y="99442"/>
                  </a:lnTo>
                  <a:cubicBezTo>
                    <a:pt x="74712" y="103007"/>
                    <a:pt x="71695" y="105840"/>
                    <a:pt x="67978" y="105914"/>
                  </a:cubicBezTo>
                  <a:cubicBezTo>
                    <a:pt x="64257" y="106076"/>
                    <a:pt x="61106" y="103313"/>
                    <a:pt x="60937" y="99743"/>
                  </a:cubicBezTo>
                  <a:cubicBezTo>
                    <a:pt x="60931" y="99642"/>
                    <a:pt x="60929" y="99542"/>
                    <a:pt x="60929" y="99442"/>
                  </a:cubicBezTo>
                  <a:lnTo>
                    <a:pt x="60929" y="73406"/>
                  </a:lnTo>
                  <a:cubicBezTo>
                    <a:pt x="60842" y="69806"/>
                    <a:pt x="63770" y="66799"/>
                    <a:pt x="67518" y="66640"/>
                  </a:cubicBezTo>
                  <a:cubicBezTo>
                    <a:pt x="68830" y="66671"/>
                    <a:pt x="70126" y="66919"/>
                    <a:pt x="71348" y="67375"/>
                  </a:cubicBezTo>
                  <a:lnTo>
                    <a:pt x="94485" y="80320"/>
                  </a:lnTo>
                  <a:cubicBezTo>
                    <a:pt x="97781" y="81983"/>
                    <a:pt x="99048" y="85896"/>
                    <a:pt x="97315" y="89060"/>
                  </a:cubicBezTo>
                  <a:cubicBezTo>
                    <a:pt x="97245" y="89189"/>
                    <a:pt x="97169" y="89316"/>
                    <a:pt x="97090" y="89439"/>
                  </a:cubicBezTo>
                  <a:close/>
                  <a:moveTo>
                    <a:pt x="60010" y="52519"/>
                  </a:moveTo>
                  <a:cubicBezTo>
                    <a:pt x="59975" y="53010"/>
                    <a:pt x="59688" y="53451"/>
                    <a:pt x="59244" y="53696"/>
                  </a:cubicBezTo>
                  <a:lnTo>
                    <a:pt x="56639" y="56491"/>
                  </a:lnTo>
                  <a:lnTo>
                    <a:pt x="55260" y="56491"/>
                  </a:lnTo>
                  <a:cubicBezTo>
                    <a:pt x="55260" y="56491"/>
                    <a:pt x="55260" y="56491"/>
                    <a:pt x="54034" y="56491"/>
                  </a:cubicBezTo>
                  <a:lnTo>
                    <a:pt x="51430" y="53696"/>
                  </a:lnTo>
                  <a:cubicBezTo>
                    <a:pt x="51430" y="53696"/>
                    <a:pt x="51430" y="52960"/>
                    <a:pt x="51430" y="52519"/>
                  </a:cubicBezTo>
                  <a:cubicBezTo>
                    <a:pt x="51238" y="52148"/>
                    <a:pt x="51238" y="51713"/>
                    <a:pt x="51430" y="51342"/>
                  </a:cubicBezTo>
                  <a:lnTo>
                    <a:pt x="54034" y="48842"/>
                  </a:lnTo>
                  <a:cubicBezTo>
                    <a:pt x="54431" y="48707"/>
                    <a:pt x="54863" y="48707"/>
                    <a:pt x="55260" y="48842"/>
                  </a:cubicBezTo>
                  <a:cubicBezTo>
                    <a:pt x="55709" y="48706"/>
                    <a:pt x="56190" y="48706"/>
                    <a:pt x="56639" y="48842"/>
                  </a:cubicBezTo>
                  <a:lnTo>
                    <a:pt x="59244" y="51342"/>
                  </a:lnTo>
                  <a:cubicBezTo>
                    <a:pt x="59244" y="51342"/>
                    <a:pt x="60010" y="52078"/>
                    <a:pt x="60010" y="52519"/>
                  </a:cubicBezTo>
                  <a:close/>
                  <a:moveTo>
                    <a:pt x="68284" y="54137"/>
                  </a:moveTo>
                  <a:lnTo>
                    <a:pt x="68284" y="51342"/>
                  </a:lnTo>
                  <a:cubicBezTo>
                    <a:pt x="68284" y="51342"/>
                    <a:pt x="68284" y="50460"/>
                    <a:pt x="68284" y="50166"/>
                  </a:cubicBezTo>
                  <a:lnTo>
                    <a:pt x="58171" y="40899"/>
                  </a:lnTo>
                  <a:lnTo>
                    <a:pt x="58171" y="40899"/>
                  </a:lnTo>
                  <a:lnTo>
                    <a:pt x="55107" y="40899"/>
                  </a:lnTo>
                  <a:cubicBezTo>
                    <a:pt x="54669" y="40710"/>
                    <a:pt x="54166" y="40710"/>
                    <a:pt x="53728" y="40899"/>
                  </a:cubicBezTo>
                  <a:lnTo>
                    <a:pt x="43156" y="50607"/>
                  </a:lnTo>
                  <a:cubicBezTo>
                    <a:pt x="42937" y="50971"/>
                    <a:pt x="42937" y="51420"/>
                    <a:pt x="43156" y="51784"/>
                  </a:cubicBezTo>
                  <a:lnTo>
                    <a:pt x="43156" y="54578"/>
                  </a:lnTo>
                  <a:cubicBezTo>
                    <a:pt x="42964" y="54949"/>
                    <a:pt x="42964" y="55384"/>
                    <a:pt x="43156" y="55755"/>
                  </a:cubicBezTo>
                  <a:lnTo>
                    <a:pt x="52655" y="65022"/>
                  </a:lnTo>
                  <a:lnTo>
                    <a:pt x="54034" y="65022"/>
                  </a:lnTo>
                  <a:lnTo>
                    <a:pt x="57099" y="65022"/>
                  </a:lnTo>
                  <a:lnTo>
                    <a:pt x="57099" y="65022"/>
                  </a:lnTo>
                  <a:lnTo>
                    <a:pt x="67212" y="55755"/>
                  </a:lnTo>
                  <a:cubicBezTo>
                    <a:pt x="67212" y="55755"/>
                    <a:pt x="68284" y="54578"/>
                    <a:pt x="68284" y="54137"/>
                  </a:cubicBezTo>
                  <a:close/>
                  <a:moveTo>
                    <a:pt x="33962" y="58550"/>
                  </a:moveTo>
                  <a:lnTo>
                    <a:pt x="10519" y="71347"/>
                  </a:lnTo>
                  <a:cubicBezTo>
                    <a:pt x="7372" y="73100"/>
                    <a:pt x="3341" y="72073"/>
                    <a:pt x="1515" y="69051"/>
                  </a:cubicBezTo>
                  <a:cubicBezTo>
                    <a:pt x="1502" y="69032"/>
                    <a:pt x="1490" y="69013"/>
                    <a:pt x="1479" y="68994"/>
                  </a:cubicBezTo>
                  <a:cubicBezTo>
                    <a:pt x="-482" y="66345"/>
                    <a:pt x="166" y="62671"/>
                    <a:pt x="2926" y="60789"/>
                  </a:cubicBezTo>
                  <a:cubicBezTo>
                    <a:pt x="3287" y="60542"/>
                    <a:pt x="3675" y="60334"/>
                    <a:pt x="4084" y="60168"/>
                  </a:cubicBezTo>
                  <a:lnTo>
                    <a:pt x="16802" y="52960"/>
                  </a:lnTo>
                  <a:lnTo>
                    <a:pt x="3778" y="45753"/>
                  </a:lnTo>
                  <a:cubicBezTo>
                    <a:pt x="434" y="44180"/>
                    <a:pt x="-949" y="40303"/>
                    <a:pt x="689" y="37093"/>
                  </a:cubicBezTo>
                  <a:cubicBezTo>
                    <a:pt x="906" y="36668"/>
                    <a:pt x="1171" y="36267"/>
                    <a:pt x="1479" y="35898"/>
                  </a:cubicBezTo>
                  <a:cubicBezTo>
                    <a:pt x="3208" y="32824"/>
                    <a:pt x="7205" y="31678"/>
                    <a:pt x="10408" y="33337"/>
                  </a:cubicBezTo>
                  <a:cubicBezTo>
                    <a:pt x="10444" y="33357"/>
                    <a:pt x="10483" y="33377"/>
                    <a:pt x="10519" y="33397"/>
                  </a:cubicBezTo>
                  <a:lnTo>
                    <a:pt x="33962" y="46341"/>
                  </a:lnTo>
                  <a:cubicBezTo>
                    <a:pt x="35587" y="47118"/>
                    <a:pt x="36727" y="48594"/>
                    <a:pt x="37027" y="50313"/>
                  </a:cubicBezTo>
                  <a:cubicBezTo>
                    <a:pt x="37240" y="50833"/>
                    <a:pt x="37240" y="51411"/>
                    <a:pt x="37027" y="51931"/>
                  </a:cubicBezTo>
                  <a:cubicBezTo>
                    <a:pt x="37240" y="52602"/>
                    <a:pt x="37240" y="53319"/>
                    <a:pt x="37027" y="53990"/>
                  </a:cubicBezTo>
                  <a:cubicBezTo>
                    <a:pt x="36771" y="55875"/>
                    <a:pt x="35646" y="57549"/>
                    <a:pt x="33962" y="58550"/>
                  </a:cubicBezTo>
                  <a:close/>
                  <a:moveTo>
                    <a:pt x="50051" y="73259"/>
                  </a:moveTo>
                  <a:lnTo>
                    <a:pt x="50051" y="99000"/>
                  </a:lnTo>
                  <a:cubicBezTo>
                    <a:pt x="49968" y="102598"/>
                    <a:pt x="46905" y="105474"/>
                    <a:pt x="43156" y="105473"/>
                  </a:cubicBezTo>
                  <a:cubicBezTo>
                    <a:pt x="39521" y="105636"/>
                    <a:pt x="36437" y="102940"/>
                    <a:pt x="36265" y="99451"/>
                  </a:cubicBezTo>
                  <a:cubicBezTo>
                    <a:pt x="36259" y="99301"/>
                    <a:pt x="36258" y="99151"/>
                    <a:pt x="36261" y="99000"/>
                  </a:cubicBezTo>
                  <a:lnTo>
                    <a:pt x="36261" y="84291"/>
                  </a:lnTo>
                  <a:lnTo>
                    <a:pt x="23084" y="91499"/>
                  </a:lnTo>
                  <a:cubicBezTo>
                    <a:pt x="20054" y="93434"/>
                    <a:pt x="15965" y="92646"/>
                    <a:pt x="13949" y="89738"/>
                  </a:cubicBezTo>
                  <a:cubicBezTo>
                    <a:pt x="13815" y="89547"/>
                    <a:pt x="13694" y="89350"/>
                    <a:pt x="13584" y="89145"/>
                  </a:cubicBezTo>
                  <a:cubicBezTo>
                    <a:pt x="11759" y="86030"/>
                    <a:pt x="12910" y="82083"/>
                    <a:pt x="16156" y="80331"/>
                  </a:cubicBezTo>
                  <a:cubicBezTo>
                    <a:pt x="16365" y="80218"/>
                    <a:pt x="16581" y="80117"/>
                    <a:pt x="16802" y="80025"/>
                  </a:cubicBezTo>
                  <a:lnTo>
                    <a:pt x="40244" y="67081"/>
                  </a:lnTo>
                  <a:cubicBezTo>
                    <a:pt x="41509" y="66584"/>
                    <a:pt x="42863" y="66334"/>
                    <a:pt x="44228" y="66346"/>
                  </a:cubicBezTo>
                  <a:cubicBezTo>
                    <a:pt x="47460" y="67104"/>
                    <a:pt x="49813" y="69779"/>
                    <a:pt x="50051" y="72965"/>
                  </a:cubicBezTo>
                  <a:close/>
                  <a:moveTo>
                    <a:pt x="60929" y="32367"/>
                  </a:moveTo>
                  <a:lnTo>
                    <a:pt x="60929" y="6479"/>
                  </a:lnTo>
                  <a:cubicBezTo>
                    <a:pt x="60925" y="2904"/>
                    <a:pt x="63940" y="4"/>
                    <a:pt x="67664" y="0"/>
                  </a:cubicBezTo>
                  <a:cubicBezTo>
                    <a:pt x="67769" y="0"/>
                    <a:pt x="67873" y="2"/>
                    <a:pt x="67978" y="7"/>
                  </a:cubicBezTo>
                  <a:cubicBezTo>
                    <a:pt x="71695" y="81"/>
                    <a:pt x="74712" y="2914"/>
                    <a:pt x="74873" y="6479"/>
                  </a:cubicBezTo>
                  <a:lnTo>
                    <a:pt x="74873" y="21188"/>
                  </a:lnTo>
                  <a:lnTo>
                    <a:pt x="87896" y="13981"/>
                  </a:lnTo>
                  <a:cubicBezTo>
                    <a:pt x="91142" y="12433"/>
                    <a:pt x="95078" y="13441"/>
                    <a:pt x="97090" y="16334"/>
                  </a:cubicBezTo>
                  <a:cubicBezTo>
                    <a:pt x="99072" y="19456"/>
                    <a:pt x="98043" y="23529"/>
                    <a:pt x="94791" y="25432"/>
                  </a:cubicBezTo>
                  <a:cubicBezTo>
                    <a:pt x="94692" y="25491"/>
                    <a:pt x="94589" y="25547"/>
                    <a:pt x="94485" y="25601"/>
                  </a:cubicBezTo>
                  <a:lnTo>
                    <a:pt x="71348" y="38545"/>
                  </a:lnTo>
                  <a:cubicBezTo>
                    <a:pt x="70075" y="38684"/>
                    <a:pt x="68791" y="38684"/>
                    <a:pt x="67518" y="38545"/>
                  </a:cubicBezTo>
                  <a:cubicBezTo>
                    <a:pt x="63920" y="38323"/>
                    <a:pt x="61078" y="35530"/>
                    <a:pt x="60929" y="32073"/>
                  </a:cubicBezTo>
                  <a:close/>
                  <a:moveTo>
                    <a:pt x="13584" y="16187"/>
                  </a:moveTo>
                  <a:cubicBezTo>
                    <a:pt x="15619" y="13133"/>
                    <a:pt x="19763" y="12106"/>
                    <a:pt x="23084" y="13834"/>
                  </a:cubicBezTo>
                  <a:lnTo>
                    <a:pt x="36261" y="21041"/>
                  </a:lnTo>
                  <a:lnTo>
                    <a:pt x="36261" y="6479"/>
                  </a:lnTo>
                  <a:cubicBezTo>
                    <a:pt x="36172" y="2987"/>
                    <a:pt x="39049" y="87"/>
                    <a:pt x="42687" y="2"/>
                  </a:cubicBezTo>
                  <a:cubicBezTo>
                    <a:pt x="42843" y="-2"/>
                    <a:pt x="42999" y="0"/>
                    <a:pt x="43156" y="7"/>
                  </a:cubicBezTo>
                  <a:cubicBezTo>
                    <a:pt x="46793" y="87"/>
                    <a:pt x="49675" y="2983"/>
                    <a:pt x="49591" y="6476"/>
                  </a:cubicBezTo>
                  <a:cubicBezTo>
                    <a:pt x="49591" y="6477"/>
                    <a:pt x="49591" y="6478"/>
                    <a:pt x="49591" y="6479"/>
                  </a:cubicBezTo>
                  <a:lnTo>
                    <a:pt x="49591" y="32073"/>
                  </a:lnTo>
                  <a:cubicBezTo>
                    <a:pt x="49764" y="35400"/>
                    <a:pt x="47095" y="38231"/>
                    <a:pt x="43631" y="38397"/>
                  </a:cubicBezTo>
                  <a:cubicBezTo>
                    <a:pt x="43625" y="38398"/>
                    <a:pt x="43620" y="38398"/>
                    <a:pt x="43615" y="38398"/>
                  </a:cubicBezTo>
                  <a:cubicBezTo>
                    <a:pt x="42351" y="38959"/>
                    <a:pt x="40896" y="38959"/>
                    <a:pt x="39632" y="38398"/>
                  </a:cubicBezTo>
                  <a:lnTo>
                    <a:pt x="16802" y="24719"/>
                  </a:lnTo>
                  <a:cubicBezTo>
                    <a:pt x="13454" y="23351"/>
                    <a:pt x="11894" y="19636"/>
                    <a:pt x="13319" y="16422"/>
                  </a:cubicBezTo>
                  <a:cubicBezTo>
                    <a:pt x="13398" y="16242"/>
                    <a:pt x="13487" y="16065"/>
                    <a:pt x="13584" y="15893"/>
                  </a:cubicBezTo>
                  <a:close/>
                  <a:moveTo>
                    <a:pt x="107049" y="45606"/>
                  </a:moveTo>
                  <a:lnTo>
                    <a:pt x="93412" y="52519"/>
                  </a:lnTo>
                  <a:lnTo>
                    <a:pt x="106436" y="59727"/>
                  </a:lnTo>
                  <a:cubicBezTo>
                    <a:pt x="109694" y="61687"/>
                    <a:pt x="110829" y="65726"/>
                    <a:pt x="109041" y="68994"/>
                  </a:cubicBezTo>
                  <a:cubicBezTo>
                    <a:pt x="106829" y="71900"/>
                    <a:pt x="102777" y="72888"/>
                    <a:pt x="99388" y="71347"/>
                  </a:cubicBezTo>
                  <a:lnTo>
                    <a:pt x="76558" y="58550"/>
                  </a:lnTo>
                  <a:cubicBezTo>
                    <a:pt x="75197" y="57502"/>
                    <a:pt x="74142" y="56134"/>
                    <a:pt x="73494" y="54578"/>
                  </a:cubicBezTo>
                  <a:cubicBezTo>
                    <a:pt x="73494" y="54578"/>
                    <a:pt x="73494" y="53402"/>
                    <a:pt x="73494" y="52519"/>
                  </a:cubicBezTo>
                  <a:cubicBezTo>
                    <a:pt x="73494" y="51637"/>
                    <a:pt x="73494" y="51342"/>
                    <a:pt x="73494" y="50901"/>
                  </a:cubicBezTo>
                  <a:cubicBezTo>
                    <a:pt x="74142" y="49346"/>
                    <a:pt x="75197" y="47977"/>
                    <a:pt x="76558" y="46930"/>
                  </a:cubicBezTo>
                  <a:lnTo>
                    <a:pt x="100001" y="33985"/>
                  </a:lnTo>
                  <a:cubicBezTo>
                    <a:pt x="103494" y="32467"/>
                    <a:pt x="107618" y="33661"/>
                    <a:pt x="109654" y="36780"/>
                  </a:cubicBezTo>
                  <a:cubicBezTo>
                    <a:pt x="111414" y="39745"/>
                    <a:pt x="110337" y="43517"/>
                    <a:pt x="107250" y="45207"/>
                  </a:cubicBezTo>
                  <a:cubicBezTo>
                    <a:pt x="107182" y="45243"/>
                    <a:pt x="107117" y="45278"/>
                    <a:pt x="107049" y="45312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ato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4" name="Google Shape;894;p20"/>
          <p:cNvCxnSpPr/>
          <p:nvPr/>
        </p:nvCxnSpPr>
        <p:spPr>
          <a:xfrm>
            <a:off x="4749613" y="3572599"/>
            <a:ext cx="22290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95" name="Google Shape;895;p20"/>
          <p:cNvSpPr txBox="1"/>
          <p:nvPr/>
        </p:nvSpPr>
        <p:spPr>
          <a:xfrm>
            <a:off x="4070348" y="3181187"/>
            <a:ext cx="817762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Snowpipe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6" name="Google Shape;896;p20"/>
          <p:cNvCxnSpPr/>
          <p:nvPr/>
        </p:nvCxnSpPr>
        <p:spPr>
          <a:xfrm>
            <a:off x="5431377" y="3949056"/>
            <a:ext cx="341723" cy="957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97" name="Google Shape;897;p20"/>
          <p:cNvGrpSpPr/>
          <p:nvPr/>
        </p:nvGrpSpPr>
        <p:grpSpPr>
          <a:xfrm>
            <a:off x="5843799" y="4019697"/>
            <a:ext cx="265326" cy="241600"/>
            <a:chOff x="5919295" y="2299990"/>
            <a:chExt cx="241179" cy="241600"/>
          </a:xfrm>
        </p:grpSpPr>
        <p:sp>
          <p:nvSpPr>
            <p:cNvPr id="898" name="Google Shape;898;p20"/>
            <p:cNvSpPr/>
            <p:nvPr/>
          </p:nvSpPr>
          <p:spPr>
            <a:xfrm>
              <a:off x="5919295" y="2299990"/>
              <a:ext cx="73306" cy="74740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1" y="15332"/>
                  </a:moveTo>
                  <a:lnTo>
                    <a:pt x="1" y="52278"/>
                  </a:lnTo>
                  <a:cubicBezTo>
                    <a:pt x="52" y="60607"/>
                    <a:pt x="6819" y="67333"/>
                    <a:pt x="15149" y="67333"/>
                  </a:cubicBezTo>
                  <a:lnTo>
                    <a:pt x="50801" y="67333"/>
                  </a:lnTo>
                  <a:cubicBezTo>
                    <a:pt x="59218" y="67333"/>
                    <a:pt x="66041" y="60510"/>
                    <a:pt x="66041" y="52093"/>
                  </a:cubicBezTo>
                  <a:lnTo>
                    <a:pt x="66041" y="15148"/>
                  </a:lnTo>
                  <a:cubicBezTo>
                    <a:pt x="65990" y="6767"/>
                    <a:pt x="59182" y="0"/>
                    <a:pt x="50801" y="0"/>
                  </a:cubicBezTo>
                  <a:lnTo>
                    <a:pt x="15149" y="0"/>
                  </a:lnTo>
                  <a:cubicBezTo>
                    <a:pt x="6783" y="-1"/>
                    <a:pt x="1" y="6781"/>
                    <a:pt x="0" y="15147"/>
                  </a:cubicBezTo>
                  <a:cubicBezTo>
                    <a:pt x="0" y="15209"/>
                    <a:pt x="0" y="15270"/>
                    <a:pt x="1" y="15332"/>
                  </a:cubicBezTo>
                  <a:close/>
                  <a:moveTo>
                    <a:pt x="15149" y="15332"/>
                  </a:moveTo>
                  <a:lnTo>
                    <a:pt x="51263" y="15332"/>
                  </a:lnTo>
                  <a:lnTo>
                    <a:pt x="51263" y="52278"/>
                  </a:lnTo>
                  <a:cubicBezTo>
                    <a:pt x="51345" y="52421"/>
                    <a:pt x="51345" y="52596"/>
                    <a:pt x="51263" y="52740"/>
                  </a:cubicBezTo>
                  <a:lnTo>
                    <a:pt x="15241" y="5227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6003180" y="2299990"/>
              <a:ext cx="73407" cy="74740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309" y="67333"/>
                    <a:pt x="66132" y="60510"/>
                    <a:pt x="66132" y="52093"/>
                  </a:cubicBezTo>
                  <a:lnTo>
                    <a:pt x="66132" y="15148"/>
                  </a:lnTo>
                  <a:cubicBezTo>
                    <a:pt x="66082" y="6767"/>
                    <a:pt x="59273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440"/>
                    <a:pt x="51147" y="52647"/>
                    <a:pt x="50892" y="52647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6087167" y="2300195"/>
              <a:ext cx="73303" cy="74534"/>
            </a:xfrm>
            <a:custGeom>
              <a:avLst/>
              <a:gdLst/>
              <a:ahLst/>
              <a:cxnLst/>
              <a:rect l="l" t="t" r="r" b="b"/>
              <a:pathLst>
                <a:path w="66039" h="67148" extrusionOk="0">
                  <a:moveTo>
                    <a:pt x="66040" y="15148"/>
                  </a:moveTo>
                  <a:cubicBezTo>
                    <a:pt x="66040" y="6782"/>
                    <a:pt x="59258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lnTo>
                    <a:pt x="0" y="52093"/>
                  </a:lnTo>
                  <a:cubicBezTo>
                    <a:pt x="102" y="60437"/>
                    <a:pt x="6895" y="67149"/>
                    <a:pt x="15240" y="67148"/>
                  </a:cubicBezTo>
                  <a:lnTo>
                    <a:pt x="50892" y="67148"/>
                  </a:lnTo>
                  <a:cubicBezTo>
                    <a:pt x="59258" y="67148"/>
                    <a:pt x="66040" y="60367"/>
                    <a:pt x="66040" y="52001"/>
                  </a:cubicBezTo>
                  <a:cubicBezTo>
                    <a:pt x="66040" y="51970"/>
                    <a:pt x="66040" y="51939"/>
                    <a:pt x="66040" y="51908"/>
                  </a:cubicBezTo>
                  <a:close/>
                  <a:moveTo>
                    <a:pt x="51262" y="52093"/>
                  </a:moveTo>
                  <a:lnTo>
                    <a:pt x="51262" y="52555"/>
                  </a:lnTo>
                  <a:lnTo>
                    <a:pt x="15148" y="52093"/>
                  </a:lnTo>
                  <a:lnTo>
                    <a:pt x="15609" y="15148"/>
                  </a:lnTo>
                  <a:lnTo>
                    <a:pt x="51631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5919296" y="2383471"/>
              <a:ext cx="73304" cy="74740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00" y="0"/>
                  </a:move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2" y="67333"/>
                    <a:pt x="15148" y="67333"/>
                  </a:cubicBezTo>
                  <a:lnTo>
                    <a:pt x="50800" y="67333"/>
                  </a:lnTo>
                  <a:cubicBezTo>
                    <a:pt x="59181" y="67333"/>
                    <a:pt x="65989" y="60567"/>
                    <a:pt x="66040" y="52185"/>
                  </a:cubicBezTo>
                  <a:lnTo>
                    <a:pt x="66040" y="15240"/>
                  </a:lnTo>
                  <a:cubicBezTo>
                    <a:pt x="66040" y="6823"/>
                    <a:pt x="59217" y="0"/>
                    <a:pt x="50800" y="0"/>
                  </a:cubicBezTo>
                  <a:close/>
                  <a:moveTo>
                    <a:pt x="50800" y="52093"/>
                  </a:moveTo>
                  <a:cubicBezTo>
                    <a:pt x="50800" y="52093"/>
                    <a:pt x="50800" y="52093"/>
                    <a:pt x="50800" y="52093"/>
                  </a:cubicBezTo>
                  <a:lnTo>
                    <a:pt x="14778" y="52093"/>
                  </a:lnTo>
                  <a:lnTo>
                    <a:pt x="14778" y="15148"/>
                  </a:lnTo>
                  <a:lnTo>
                    <a:pt x="50893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6003180" y="2383369"/>
              <a:ext cx="73407" cy="74740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73" y="67333"/>
                    <a:pt x="66082" y="60567"/>
                    <a:pt x="66132" y="52185"/>
                  </a:cubicBezTo>
                  <a:lnTo>
                    <a:pt x="66132" y="15240"/>
                  </a:lnTo>
                  <a:cubicBezTo>
                    <a:pt x="66132" y="6823"/>
                    <a:pt x="59309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185"/>
                    <a:pt x="51354" y="52185"/>
                    <a:pt x="50892" y="52185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6087167" y="2383471"/>
              <a:ext cx="73304" cy="74740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92" y="0"/>
                  </a:move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58" y="67333"/>
                    <a:pt x="66040" y="60551"/>
                    <a:pt x="66040" y="52185"/>
                  </a:cubicBezTo>
                  <a:lnTo>
                    <a:pt x="66040" y="15240"/>
                  </a:lnTo>
                  <a:cubicBezTo>
                    <a:pt x="66091" y="6875"/>
                    <a:pt x="59351" y="52"/>
                    <a:pt x="50985" y="0"/>
                  </a:cubicBezTo>
                  <a:cubicBezTo>
                    <a:pt x="50954" y="0"/>
                    <a:pt x="50923" y="0"/>
                    <a:pt x="50892" y="0"/>
                  </a:cubicBezTo>
                  <a:close/>
                  <a:moveTo>
                    <a:pt x="50892" y="52093"/>
                  </a:moveTo>
                  <a:lnTo>
                    <a:pt x="50892" y="52093"/>
                  </a:lnTo>
                  <a:lnTo>
                    <a:pt x="14778" y="52093"/>
                  </a:lnTo>
                  <a:lnTo>
                    <a:pt x="15240" y="15148"/>
                  </a:lnTo>
                  <a:lnTo>
                    <a:pt x="51262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5919296" y="2466850"/>
              <a:ext cx="73306" cy="74740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39" y="6710"/>
                    <a:pt x="59145" y="-1"/>
                    <a:pt x="50800" y="0"/>
                  </a:cubicBez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-51" y="60500"/>
                    <a:pt x="6648" y="67282"/>
                    <a:pt x="14963" y="67333"/>
                  </a:cubicBezTo>
                  <a:cubicBezTo>
                    <a:pt x="15024" y="67333"/>
                    <a:pt x="15086" y="67333"/>
                    <a:pt x="15148" y="67333"/>
                  </a:cubicBezTo>
                  <a:lnTo>
                    <a:pt x="50800" y="67333"/>
                  </a:lnTo>
                  <a:cubicBezTo>
                    <a:pt x="59166" y="67385"/>
                    <a:pt x="65989" y="60645"/>
                    <a:pt x="66041" y="52280"/>
                  </a:cubicBezTo>
                  <a:cubicBezTo>
                    <a:pt x="66042" y="52186"/>
                    <a:pt x="66041" y="5209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4778" y="15055"/>
                  </a:lnTo>
                  <a:lnTo>
                    <a:pt x="50893" y="15517"/>
                  </a:lnTo>
                  <a:lnTo>
                    <a:pt x="50893" y="52463"/>
                  </a:lnTo>
                  <a:cubicBezTo>
                    <a:pt x="50960" y="52609"/>
                    <a:pt x="50960" y="52778"/>
                    <a:pt x="50893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6003180" y="2466850"/>
              <a:ext cx="73408" cy="74740"/>
            </a:xfrm>
            <a:custGeom>
              <a:avLst/>
              <a:gdLst/>
              <a:ahLst/>
              <a:cxnLst/>
              <a:rect l="l" t="t" r="r" b="b"/>
              <a:pathLst>
                <a:path w="66133" h="67333" extrusionOk="0">
                  <a:moveTo>
                    <a:pt x="66132" y="52001"/>
                  </a:moveTo>
                  <a:lnTo>
                    <a:pt x="66132" y="15055"/>
                  </a:lnTo>
                  <a:cubicBezTo>
                    <a:pt x="66031" y="6710"/>
                    <a:pt x="59237" y="-1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58" y="67385"/>
                    <a:pt x="66082" y="60645"/>
                    <a:pt x="66133" y="52280"/>
                  </a:cubicBezTo>
                  <a:cubicBezTo>
                    <a:pt x="66134" y="52186"/>
                    <a:pt x="66133" y="52094"/>
                    <a:pt x="66132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354" y="15517"/>
                  </a:lnTo>
                  <a:lnTo>
                    <a:pt x="51354" y="52463"/>
                  </a:lnTo>
                  <a:cubicBezTo>
                    <a:pt x="51317" y="52701"/>
                    <a:pt x="51131" y="52887"/>
                    <a:pt x="5089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6087167" y="2466850"/>
              <a:ext cx="73307" cy="74740"/>
            </a:xfrm>
            <a:custGeom>
              <a:avLst/>
              <a:gdLst/>
              <a:ahLst/>
              <a:cxnLst/>
              <a:rect l="l" t="t" r="r" b="b"/>
              <a:pathLst>
                <a:path w="66042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89" y="6726"/>
                    <a:pt x="59223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07" y="67386"/>
                    <a:pt x="65990" y="60688"/>
                    <a:pt x="66042" y="52373"/>
                  </a:cubicBezTo>
                  <a:cubicBezTo>
                    <a:pt x="66043" y="52249"/>
                    <a:pt x="66042" y="5212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262" y="15517"/>
                  </a:lnTo>
                  <a:lnTo>
                    <a:pt x="51262" y="52463"/>
                  </a:lnTo>
                  <a:cubicBezTo>
                    <a:pt x="51262" y="52463"/>
                    <a:pt x="51262" y="52924"/>
                    <a:pt x="5126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7" name="Google Shape;907;p20"/>
          <p:cNvSpPr/>
          <p:nvPr/>
        </p:nvSpPr>
        <p:spPr>
          <a:xfrm>
            <a:off x="4083113" y="1690225"/>
            <a:ext cx="5055798" cy="3592394"/>
          </a:xfrm>
          <a:prstGeom prst="rect">
            <a:avLst/>
          </a:prstGeom>
          <a:solidFill>
            <a:srgbClr val="D5C7E7">
              <a:alpha val="40000"/>
            </a:srgbClr>
          </a:solidFill>
          <a:ln w="254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8" name="Google Shape;908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44789" y="4054856"/>
            <a:ext cx="505695" cy="44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60730" y="5746974"/>
            <a:ext cx="958123" cy="3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0" descr="Concept: Recipes in Dataiku — Dataiku Knowledge Base"/>
          <p:cNvPicPr preferRelativeResize="0"/>
          <p:nvPr/>
        </p:nvPicPr>
        <p:blipFill rotWithShape="1">
          <a:blip r:embed="rId9">
            <a:alphaModFix/>
          </a:blip>
          <a:srcRect l="39234" t="29543" r="38160" b="33350"/>
          <a:stretch/>
        </p:blipFill>
        <p:spPr>
          <a:xfrm>
            <a:off x="6873000" y="3826415"/>
            <a:ext cx="700287" cy="6545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1" name="Google Shape;911;p20"/>
          <p:cNvGrpSpPr/>
          <p:nvPr/>
        </p:nvGrpSpPr>
        <p:grpSpPr>
          <a:xfrm>
            <a:off x="8183594" y="3997700"/>
            <a:ext cx="360564" cy="327782"/>
            <a:chOff x="5668281" y="1133450"/>
            <a:chExt cx="295563" cy="295567"/>
          </a:xfrm>
        </p:grpSpPr>
        <p:sp>
          <p:nvSpPr>
            <p:cNvPr id="912" name="Google Shape;912;p20"/>
            <p:cNvSpPr/>
            <p:nvPr/>
          </p:nvSpPr>
          <p:spPr>
            <a:xfrm>
              <a:off x="5707349" y="1172339"/>
              <a:ext cx="66041" cy="67333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1" y="15332"/>
                  </a:moveTo>
                  <a:lnTo>
                    <a:pt x="1" y="52278"/>
                  </a:lnTo>
                  <a:cubicBezTo>
                    <a:pt x="52" y="60607"/>
                    <a:pt x="6819" y="67333"/>
                    <a:pt x="15149" y="67333"/>
                  </a:cubicBezTo>
                  <a:lnTo>
                    <a:pt x="50801" y="67333"/>
                  </a:lnTo>
                  <a:cubicBezTo>
                    <a:pt x="59218" y="67333"/>
                    <a:pt x="66041" y="60510"/>
                    <a:pt x="66041" y="52093"/>
                  </a:cubicBezTo>
                  <a:lnTo>
                    <a:pt x="66041" y="15148"/>
                  </a:lnTo>
                  <a:cubicBezTo>
                    <a:pt x="65990" y="6767"/>
                    <a:pt x="59182" y="0"/>
                    <a:pt x="50801" y="0"/>
                  </a:cubicBezTo>
                  <a:lnTo>
                    <a:pt x="15149" y="0"/>
                  </a:lnTo>
                  <a:cubicBezTo>
                    <a:pt x="6783" y="-1"/>
                    <a:pt x="1" y="6781"/>
                    <a:pt x="0" y="15147"/>
                  </a:cubicBezTo>
                  <a:cubicBezTo>
                    <a:pt x="0" y="15209"/>
                    <a:pt x="0" y="15270"/>
                    <a:pt x="1" y="15332"/>
                  </a:cubicBezTo>
                  <a:close/>
                  <a:moveTo>
                    <a:pt x="15149" y="15332"/>
                  </a:moveTo>
                  <a:lnTo>
                    <a:pt x="51263" y="15332"/>
                  </a:lnTo>
                  <a:lnTo>
                    <a:pt x="51263" y="52278"/>
                  </a:lnTo>
                  <a:cubicBezTo>
                    <a:pt x="51345" y="52421"/>
                    <a:pt x="51345" y="52596"/>
                    <a:pt x="51263" y="52740"/>
                  </a:cubicBezTo>
                  <a:lnTo>
                    <a:pt x="15241" y="5227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5782996" y="1172339"/>
              <a:ext cx="66132" cy="67333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309" y="67333"/>
                    <a:pt x="66132" y="60510"/>
                    <a:pt x="66132" y="52093"/>
                  </a:cubicBezTo>
                  <a:lnTo>
                    <a:pt x="66132" y="15148"/>
                  </a:lnTo>
                  <a:cubicBezTo>
                    <a:pt x="66082" y="6767"/>
                    <a:pt x="59273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440"/>
                    <a:pt x="51147" y="52647"/>
                    <a:pt x="50892" y="52647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5858735" y="1172524"/>
              <a:ext cx="66039" cy="67148"/>
            </a:xfrm>
            <a:custGeom>
              <a:avLst/>
              <a:gdLst/>
              <a:ahLst/>
              <a:cxnLst/>
              <a:rect l="l" t="t" r="r" b="b"/>
              <a:pathLst>
                <a:path w="66039" h="67148" extrusionOk="0">
                  <a:moveTo>
                    <a:pt x="66040" y="15148"/>
                  </a:moveTo>
                  <a:cubicBezTo>
                    <a:pt x="66040" y="6782"/>
                    <a:pt x="59258" y="0"/>
                    <a:pt x="50892" y="0"/>
                  </a:cubicBezTo>
                  <a:lnTo>
                    <a:pt x="15240" y="0"/>
                  </a:lnTo>
                  <a:cubicBezTo>
                    <a:pt x="6859" y="0"/>
                    <a:pt x="51" y="6767"/>
                    <a:pt x="0" y="15148"/>
                  </a:cubicBezTo>
                  <a:lnTo>
                    <a:pt x="0" y="52093"/>
                  </a:lnTo>
                  <a:cubicBezTo>
                    <a:pt x="102" y="60437"/>
                    <a:pt x="6895" y="67149"/>
                    <a:pt x="15240" y="67148"/>
                  </a:cubicBezTo>
                  <a:lnTo>
                    <a:pt x="50892" y="67148"/>
                  </a:lnTo>
                  <a:cubicBezTo>
                    <a:pt x="59258" y="67148"/>
                    <a:pt x="66040" y="60367"/>
                    <a:pt x="66040" y="52001"/>
                  </a:cubicBezTo>
                  <a:cubicBezTo>
                    <a:pt x="66040" y="51970"/>
                    <a:pt x="66040" y="51939"/>
                    <a:pt x="66040" y="51908"/>
                  </a:cubicBezTo>
                  <a:close/>
                  <a:moveTo>
                    <a:pt x="51262" y="52093"/>
                  </a:moveTo>
                  <a:lnTo>
                    <a:pt x="51262" y="52555"/>
                  </a:lnTo>
                  <a:lnTo>
                    <a:pt x="15148" y="52093"/>
                  </a:lnTo>
                  <a:lnTo>
                    <a:pt x="15609" y="15148"/>
                  </a:lnTo>
                  <a:lnTo>
                    <a:pt x="51631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5707350" y="1247615"/>
              <a:ext cx="66040" cy="67333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00" y="0"/>
                  </a:move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2" y="67333"/>
                    <a:pt x="15148" y="67333"/>
                  </a:cubicBezTo>
                  <a:lnTo>
                    <a:pt x="50800" y="67333"/>
                  </a:lnTo>
                  <a:cubicBezTo>
                    <a:pt x="59181" y="67333"/>
                    <a:pt x="65989" y="60567"/>
                    <a:pt x="66040" y="52185"/>
                  </a:cubicBezTo>
                  <a:lnTo>
                    <a:pt x="66040" y="15240"/>
                  </a:lnTo>
                  <a:cubicBezTo>
                    <a:pt x="66040" y="6823"/>
                    <a:pt x="59217" y="0"/>
                    <a:pt x="50800" y="0"/>
                  </a:cubicBezTo>
                  <a:close/>
                  <a:moveTo>
                    <a:pt x="50800" y="52093"/>
                  </a:moveTo>
                  <a:cubicBezTo>
                    <a:pt x="50800" y="52093"/>
                    <a:pt x="50800" y="52093"/>
                    <a:pt x="50800" y="52093"/>
                  </a:cubicBezTo>
                  <a:lnTo>
                    <a:pt x="14778" y="52093"/>
                  </a:lnTo>
                  <a:lnTo>
                    <a:pt x="14778" y="15148"/>
                  </a:lnTo>
                  <a:lnTo>
                    <a:pt x="50893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5782996" y="1247523"/>
              <a:ext cx="66132" cy="67333"/>
            </a:xfrm>
            <a:custGeom>
              <a:avLst/>
              <a:gdLst/>
              <a:ahLst/>
              <a:cxnLst/>
              <a:rect l="l" t="t" r="r" b="b"/>
              <a:pathLst>
                <a:path w="66132" h="67333" extrusionOk="0">
                  <a:moveTo>
                    <a:pt x="0" y="52185"/>
                  </a:move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73" y="67333"/>
                    <a:pt x="66082" y="60567"/>
                    <a:pt x="66132" y="52185"/>
                  </a:cubicBezTo>
                  <a:lnTo>
                    <a:pt x="66132" y="15240"/>
                  </a:lnTo>
                  <a:cubicBezTo>
                    <a:pt x="66132" y="6823"/>
                    <a:pt x="59309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close/>
                  <a:moveTo>
                    <a:pt x="15240" y="15240"/>
                  </a:moveTo>
                  <a:lnTo>
                    <a:pt x="51354" y="15240"/>
                  </a:lnTo>
                  <a:lnTo>
                    <a:pt x="51354" y="52185"/>
                  </a:lnTo>
                  <a:cubicBezTo>
                    <a:pt x="51354" y="52185"/>
                    <a:pt x="51354" y="52185"/>
                    <a:pt x="50892" y="52185"/>
                  </a:cubicBezTo>
                  <a:lnTo>
                    <a:pt x="14778" y="521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5858735" y="1247615"/>
              <a:ext cx="66040" cy="67333"/>
            </a:xfrm>
            <a:custGeom>
              <a:avLst/>
              <a:gdLst/>
              <a:ahLst/>
              <a:cxnLst/>
              <a:rect l="l" t="t" r="r" b="b"/>
              <a:pathLst>
                <a:path w="66040" h="67333" extrusionOk="0">
                  <a:moveTo>
                    <a:pt x="50892" y="0"/>
                  </a:move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51" y="60567"/>
                    <a:pt x="6859" y="67333"/>
                    <a:pt x="15240" y="67333"/>
                  </a:cubicBezTo>
                  <a:lnTo>
                    <a:pt x="50892" y="67333"/>
                  </a:lnTo>
                  <a:cubicBezTo>
                    <a:pt x="59258" y="67333"/>
                    <a:pt x="66040" y="60551"/>
                    <a:pt x="66040" y="52185"/>
                  </a:cubicBezTo>
                  <a:lnTo>
                    <a:pt x="66040" y="15240"/>
                  </a:lnTo>
                  <a:cubicBezTo>
                    <a:pt x="66091" y="6875"/>
                    <a:pt x="59351" y="52"/>
                    <a:pt x="50985" y="0"/>
                  </a:cubicBezTo>
                  <a:cubicBezTo>
                    <a:pt x="50954" y="0"/>
                    <a:pt x="50923" y="0"/>
                    <a:pt x="50892" y="0"/>
                  </a:cubicBezTo>
                  <a:close/>
                  <a:moveTo>
                    <a:pt x="50892" y="52093"/>
                  </a:moveTo>
                  <a:lnTo>
                    <a:pt x="50892" y="52093"/>
                  </a:lnTo>
                  <a:lnTo>
                    <a:pt x="14778" y="52093"/>
                  </a:lnTo>
                  <a:lnTo>
                    <a:pt x="15240" y="15148"/>
                  </a:lnTo>
                  <a:lnTo>
                    <a:pt x="51262" y="15148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5707350" y="1322799"/>
              <a:ext cx="66041" cy="67333"/>
            </a:xfrm>
            <a:custGeom>
              <a:avLst/>
              <a:gdLst/>
              <a:ahLst/>
              <a:cxnLst/>
              <a:rect l="l" t="t" r="r" b="b"/>
              <a:pathLst>
                <a:path w="66041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39" y="6710"/>
                    <a:pt x="59145" y="-1"/>
                    <a:pt x="50800" y="0"/>
                  </a:cubicBezTo>
                  <a:lnTo>
                    <a:pt x="15148" y="0"/>
                  </a:lnTo>
                  <a:cubicBezTo>
                    <a:pt x="6782" y="0"/>
                    <a:pt x="0" y="6781"/>
                    <a:pt x="0" y="15148"/>
                  </a:cubicBezTo>
                  <a:cubicBezTo>
                    <a:pt x="0" y="15178"/>
                    <a:pt x="0" y="15210"/>
                    <a:pt x="0" y="15240"/>
                  </a:cubicBezTo>
                  <a:lnTo>
                    <a:pt x="0" y="52185"/>
                  </a:lnTo>
                  <a:cubicBezTo>
                    <a:pt x="-51" y="60500"/>
                    <a:pt x="6648" y="67282"/>
                    <a:pt x="14963" y="67333"/>
                  </a:cubicBezTo>
                  <a:cubicBezTo>
                    <a:pt x="15024" y="67333"/>
                    <a:pt x="15086" y="67333"/>
                    <a:pt x="15148" y="67333"/>
                  </a:cubicBezTo>
                  <a:lnTo>
                    <a:pt x="50800" y="67333"/>
                  </a:lnTo>
                  <a:cubicBezTo>
                    <a:pt x="59166" y="67385"/>
                    <a:pt x="65989" y="60645"/>
                    <a:pt x="66041" y="52280"/>
                  </a:cubicBezTo>
                  <a:cubicBezTo>
                    <a:pt x="66042" y="52186"/>
                    <a:pt x="66041" y="5209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4778" y="15055"/>
                  </a:lnTo>
                  <a:lnTo>
                    <a:pt x="50893" y="15517"/>
                  </a:lnTo>
                  <a:lnTo>
                    <a:pt x="50893" y="52463"/>
                  </a:lnTo>
                  <a:cubicBezTo>
                    <a:pt x="50960" y="52609"/>
                    <a:pt x="50960" y="52778"/>
                    <a:pt x="50893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5782996" y="1322799"/>
              <a:ext cx="66133" cy="67333"/>
            </a:xfrm>
            <a:custGeom>
              <a:avLst/>
              <a:gdLst/>
              <a:ahLst/>
              <a:cxnLst/>
              <a:rect l="l" t="t" r="r" b="b"/>
              <a:pathLst>
                <a:path w="66133" h="67333" extrusionOk="0">
                  <a:moveTo>
                    <a:pt x="66132" y="52001"/>
                  </a:moveTo>
                  <a:lnTo>
                    <a:pt x="66132" y="15055"/>
                  </a:lnTo>
                  <a:cubicBezTo>
                    <a:pt x="66031" y="6710"/>
                    <a:pt x="59237" y="-1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58" y="67385"/>
                    <a:pt x="66082" y="60645"/>
                    <a:pt x="66133" y="52280"/>
                  </a:cubicBezTo>
                  <a:cubicBezTo>
                    <a:pt x="66134" y="52186"/>
                    <a:pt x="66133" y="52094"/>
                    <a:pt x="66132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354" y="15517"/>
                  </a:lnTo>
                  <a:lnTo>
                    <a:pt x="51354" y="52463"/>
                  </a:lnTo>
                  <a:cubicBezTo>
                    <a:pt x="51317" y="52701"/>
                    <a:pt x="51131" y="52887"/>
                    <a:pt x="5089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5858735" y="1322799"/>
              <a:ext cx="66042" cy="67333"/>
            </a:xfrm>
            <a:custGeom>
              <a:avLst/>
              <a:gdLst/>
              <a:ahLst/>
              <a:cxnLst/>
              <a:rect l="l" t="t" r="r" b="b"/>
              <a:pathLst>
                <a:path w="66042" h="67333" extrusionOk="0">
                  <a:moveTo>
                    <a:pt x="66040" y="52001"/>
                  </a:moveTo>
                  <a:lnTo>
                    <a:pt x="66040" y="15055"/>
                  </a:lnTo>
                  <a:cubicBezTo>
                    <a:pt x="65989" y="6726"/>
                    <a:pt x="59223" y="0"/>
                    <a:pt x="50892" y="0"/>
                  </a:cubicBezTo>
                  <a:lnTo>
                    <a:pt x="15240" y="0"/>
                  </a:lnTo>
                  <a:cubicBezTo>
                    <a:pt x="6823" y="0"/>
                    <a:pt x="0" y="6823"/>
                    <a:pt x="0" y="15240"/>
                  </a:cubicBezTo>
                  <a:lnTo>
                    <a:pt x="0" y="52185"/>
                  </a:lnTo>
                  <a:cubicBezTo>
                    <a:pt x="0" y="60551"/>
                    <a:pt x="6781" y="67333"/>
                    <a:pt x="15148" y="67333"/>
                  </a:cubicBezTo>
                  <a:cubicBezTo>
                    <a:pt x="15178" y="67333"/>
                    <a:pt x="15210" y="67333"/>
                    <a:pt x="15240" y="67333"/>
                  </a:cubicBezTo>
                  <a:lnTo>
                    <a:pt x="50892" y="67333"/>
                  </a:lnTo>
                  <a:cubicBezTo>
                    <a:pt x="59207" y="67386"/>
                    <a:pt x="65990" y="60688"/>
                    <a:pt x="66042" y="52373"/>
                  </a:cubicBezTo>
                  <a:cubicBezTo>
                    <a:pt x="66043" y="52249"/>
                    <a:pt x="66042" y="52124"/>
                    <a:pt x="66040" y="52001"/>
                  </a:cubicBezTo>
                  <a:close/>
                  <a:moveTo>
                    <a:pt x="14778" y="52001"/>
                  </a:moveTo>
                  <a:lnTo>
                    <a:pt x="15240" y="15055"/>
                  </a:lnTo>
                  <a:lnTo>
                    <a:pt x="51262" y="15517"/>
                  </a:lnTo>
                  <a:lnTo>
                    <a:pt x="51262" y="52463"/>
                  </a:lnTo>
                  <a:cubicBezTo>
                    <a:pt x="51262" y="52463"/>
                    <a:pt x="51262" y="52924"/>
                    <a:pt x="51262" y="5292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5910920" y="1133454"/>
              <a:ext cx="50114" cy="30110"/>
            </a:xfrm>
            <a:custGeom>
              <a:avLst/>
              <a:gdLst/>
              <a:ahLst/>
              <a:cxnLst/>
              <a:rect l="l" t="t" r="r" b="b"/>
              <a:pathLst>
                <a:path w="50114" h="30110" extrusionOk="0">
                  <a:moveTo>
                    <a:pt x="32789" y="25400"/>
                  </a:moveTo>
                  <a:cubicBezTo>
                    <a:pt x="34438" y="28334"/>
                    <a:pt x="37552" y="30138"/>
                    <a:pt x="40917" y="30111"/>
                  </a:cubicBezTo>
                  <a:cubicBezTo>
                    <a:pt x="42464" y="30118"/>
                    <a:pt x="43989" y="29737"/>
                    <a:pt x="45351" y="29002"/>
                  </a:cubicBezTo>
                  <a:cubicBezTo>
                    <a:pt x="49814" y="26531"/>
                    <a:pt x="51427" y="20910"/>
                    <a:pt x="48956" y="16448"/>
                  </a:cubicBezTo>
                  <a:cubicBezTo>
                    <a:pt x="48956" y="16445"/>
                    <a:pt x="48954" y="16443"/>
                    <a:pt x="48953" y="16441"/>
                  </a:cubicBezTo>
                  <a:cubicBezTo>
                    <a:pt x="43371" y="6351"/>
                    <a:pt x="32774" y="63"/>
                    <a:pt x="21244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lnTo>
                    <a:pt x="21059" y="18473"/>
                  </a:lnTo>
                  <a:cubicBezTo>
                    <a:pt x="25934" y="18492"/>
                    <a:pt x="30418" y="21140"/>
                    <a:pt x="32789" y="2540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5668281" y="1241981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18473" y="9236"/>
                  </a:moveTo>
                  <a:cubicBezTo>
                    <a:pt x="18473" y="4135"/>
                    <a:pt x="14337" y="0"/>
                    <a:pt x="9236" y="0"/>
                  </a:cubicBez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7" y="54402"/>
                    <a:pt x="18473" y="50267"/>
                    <a:pt x="18473" y="4516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5668281" y="1367780"/>
              <a:ext cx="23676" cy="53201"/>
            </a:xfrm>
            <a:custGeom>
              <a:avLst/>
              <a:gdLst/>
              <a:ahLst/>
              <a:cxnLst/>
              <a:rect l="l" t="t" r="r" b="b"/>
              <a:pathLst>
                <a:path w="23676" h="53201" extrusionOk="0">
                  <a:moveTo>
                    <a:pt x="21613" y="38146"/>
                  </a:moveTo>
                  <a:cubicBezTo>
                    <a:pt x="19540" y="35770"/>
                    <a:pt x="18421" y="32710"/>
                    <a:pt x="18473" y="29556"/>
                  </a:cubicBezTo>
                  <a:lnTo>
                    <a:pt x="18473" y="9236"/>
                  </a:lnTo>
                  <a:cubicBezTo>
                    <a:pt x="18473" y="4135"/>
                    <a:pt x="14337" y="0"/>
                    <a:pt x="9236" y="0"/>
                  </a:cubicBezTo>
                  <a:cubicBezTo>
                    <a:pt x="4135" y="0"/>
                    <a:pt x="0" y="4135"/>
                    <a:pt x="0" y="9236"/>
                  </a:cubicBezTo>
                  <a:lnTo>
                    <a:pt x="0" y="29372"/>
                  </a:lnTo>
                  <a:cubicBezTo>
                    <a:pt x="18" y="36872"/>
                    <a:pt x="2665" y="44128"/>
                    <a:pt x="7481" y="49876"/>
                  </a:cubicBezTo>
                  <a:cubicBezTo>
                    <a:pt x="9219" y="51963"/>
                    <a:pt x="11786" y="53178"/>
                    <a:pt x="14501" y="53201"/>
                  </a:cubicBezTo>
                  <a:cubicBezTo>
                    <a:pt x="19602" y="53168"/>
                    <a:pt x="23710" y="49005"/>
                    <a:pt x="23676" y="43904"/>
                  </a:cubicBezTo>
                  <a:cubicBezTo>
                    <a:pt x="23663" y="41807"/>
                    <a:pt x="22935" y="39775"/>
                    <a:pt x="21613" y="3814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5722221" y="1133454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7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5668281" y="1304881"/>
              <a:ext cx="18472" cy="54864"/>
            </a:xfrm>
            <a:custGeom>
              <a:avLst/>
              <a:gdLst/>
              <a:ahLst/>
              <a:cxnLst/>
              <a:rect l="l" t="t" r="r" b="b"/>
              <a:pathLst>
                <a:path w="18472" h="54864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628"/>
                  </a:lnTo>
                  <a:cubicBezTo>
                    <a:pt x="0" y="50729"/>
                    <a:pt x="4135" y="54864"/>
                    <a:pt x="9236" y="54864"/>
                  </a:cubicBezTo>
                  <a:cubicBezTo>
                    <a:pt x="14337" y="54864"/>
                    <a:pt x="18473" y="50729"/>
                    <a:pt x="18473" y="45628"/>
                  </a:cubicBezTo>
                  <a:lnTo>
                    <a:pt x="18473" y="9236"/>
                  </a:lnTo>
                  <a:cubicBezTo>
                    <a:pt x="18473" y="4135"/>
                    <a:pt x="14337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5698114" y="1410545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8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5848390" y="1133454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44796" y="0"/>
                  </a:move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lnTo>
                    <a:pt x="45166" y="18473"/>
                  </a:lnTo>
                  <a:cubicBezTo>
                    <a:pt x="50267" y="18473"/>
                    <a:pt x="54402" y="14337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5945372" y="1297399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8" y="54402"/>
                    <a:pt x="18473" y="50267"/>
                    <a:pt x="18473" y="45166"/>
                  </a:cubicBezTo>
                  <a:lnTo>
                    <a:pt x="18473" y="9236"/>
                  </a:lnTo>
                  <a:cubicBezTo>
                    <a:pt x="18473" y="4135"/>
                    <a:pt x="14338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5886813" y="1410545"/>
              <a:ext cx="54586" cy="18472"/>
            </a:xfrm>
            <a:custGeom>
              <a:avLst/>
              <a:gdLst/>
              <a:ahLst/>
              <a:cxnLst/>
              <a:rect l="l" t="t" r="r" b="b"/>
              <a:pathLst>
                <a:path w="54586" h="18472" extrusionOk="0">
                  <a:moveTo>
                    <a:pt x="54587" y="9236"/>
                  </a:moveTo>
                  <a:cubicBezTo>
                    <a:pt x="54587" y="4135"/>
                    <a:pt x="50452" y="0"/>
                    <a:pt x="45351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lnTo>
                    <a:pt x="45443" y="18473"/>
                  </a:lnTo>
                  <a:lnTo>
                    <a:pt x="45443" y="18473"/>
                  </a:lnTo>
                  <a:cubicBezTo>
                    <a:pt x="50508" y="18422"/>
                    <a:pt x="54587" y="14302"/>
                    <a:pt x="54587" y="923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5668281" y="1179081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18473" y="9236"/>
                  </a:moveTo>
                  <a:cubicBezTo>
                    <a:pt x="18473" y="4135"/>
                    <a:pt x="14337" y="0"/>
                    <a:pt x="9236" y="0"/>
                  </a:cubicBez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7" y="54402"/>
                    <a:pt x="18473" y="50267"/>
                    <a:pt x="18473" y="4516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5823913" y="1410545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8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5945372" y="1234499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8" y="54402"/>
                    <a:pt x="18473" y="50267"/>
                    <a:pt x="18473" y="45166"/>
                  </a:cubicBezTo>
                  <a:lnTo>
                    <a:pt x="18473" y="9236"/>
                  </a:lnTo>
                  <a:cubicBezTo>
                    <a:pt x="18473" y="4135"/>
                    <a:pt x="14338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5945372" y="1171600"/>
              <a:ext cx="18472" cy="54402"/>
            </a:xfrm>
            <a:custGeom>
              <a:avLst/>
              <a:gdLst/>
              <a:ahLst/>
              <a:cxnLst/>
              <a:rect l="l" t="t" r="r" b="b"/>
              <a:pathLst>
                <a:path w="18472" h="54402" extrusionOk="0">
                  <a:moveTo>
                    <a:pt x="9236" y="0"/>
                  </a:moveTo>
                  <a:cubicBezTo>
                    <a:pt x="4135" y="0"/>
                    <a:pt x="0" y="4135"/>
                    <a:pt x="0" y="9236"/>
                  </a:cubicBezTo>
                  <a:lnTo>
                    <a:pt x="0" y="45166"/>
                  </a:lnTo>
                  <a:cubicBezTo>
                    <a:pt x="0" y="50267"/>
                    <a:pt x="4135" y="54402"/>
                    <a:pt x="9236" y="54402"/>
                  </a:cubicBezTo>
                  <a:cubicBezTo>
                    <a:pt x="14338" y="54402"/>
                    <a:pt x="18473" y="50267"/>
                    <a:pt x="18473" y="45166"/>
                  </a:cubicBezTo>
                  <a:lnTo>
                    <a:pt x="18473" y="9236"/>
                  </a:lnTo>
                  <a:cubicBezTo>
                    <a:pt x="18473" y="4135"/>
                    <a:pt x="14338" y="0"/>
                    <a:pt x="9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5668598" y="1133450"/>
              <a:ext cx="45587" cy="37042"/>
            </a:xfrm>
            <a:custGeom>
              <a:avLst/>
              <a:gdLst/>
              <a:ahLst/>
              <a:cxnLst/>
              <a:rect l="l" t="t" r="r" b="b"/>
              <a:pathLst>
                <a:path w="45587" h="37042" extrusionOk="0">
                  <a:moveTo>
                    <a:pt x="32010" y="18476"/>
                  </a:moveTo>
                  <a:lnTo>
                    <a:pt x="36351" y="18476"/>
                  </a:lnTo>
                  <a:cubicBezTo>
                    <a:pt x="41452" y="18476"/>
                    <a:pt x="45588" y="14341"/>
                    <a:pt x="45588" y="9240"/>
                  </a:cubicBezTo>
                  <a:cubicBezTo>
                    <a:pt x="45588" y="4139"/>
                    <a:pt x="41452" y="4"/>
                    <a:pt x="36351" y="4"/>
                  </a:cubicBezTo>
                  <a:lnTo>
                    <a:pt x="32010" y="4"/>
                  </a:lnTo>
                  <a:cubicBezTo>
                    <a:pt x="16366" y="-234"/>
                    <a:pt x="2864" y="10920"/>
                    <a:pt x="145" y="26327"/>
                  </a:cubicBezTo>
                  <a:cubicBezTo>
                    <a:pt x="-750" y="31349"/>
                    <a:pt x="2596" y="36146"/>
                    <a:pt x="7618" y="37040"/>
                  </a:cubicBezTo>
                  <a:cubicBezTo>
                    <a:pt x="7621" y="37041"/>
                    <a:pt x="7624" y="37041"/>
                    <a:pt x="7626" y="37042"/>
                  </a:cubicBezTo>
                  <a:lnTo>
                    <a:pt x="9289" y="37042"/>
                  </a:lnTo>
                  <a:cubicBezTo>
                    <a:pt x="13805" y="37115"/>
                    <a:pt x="17713" y="33911"/>
                    <a:pt x="18525" y="29468"/>
                  </a:cubicBezTo>
                  <a:cubicBezTo>
                    <a:pt x="19669" y="22965"/>
                    <a:pt x="25410" y="18285"/>
                    <a:pt x="32010" y="1847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5943813" y="1360299"/>
              <a:ext cx="20031" cy="54309"/>
            </a:xfrm>
            <a:custGeom>
              <a:avLst/>
              <a:gdLst/>
              <a:ahLst/>
              <a:cxnLst/>
              <a:rect l="l" t="t" r="r" b="b"/>
              <a:pathLst>
                <a:path w="20031" h="54309" extrusionOk="0">
                  <a:moveTo>
                    <a:pt x="10795" y="0"/>
                  </a:moveTo>
                  <a:cubicBezTo>
                    <a:pt x="5694" y="0"/>
                    <a:pt x="1559" y="4135"/>
                    <a:pt x="1559" y="9236"/>
                  </a:cubicBezTo>
                  <a:lnTo>
                    <a:pt x="1559" y="36945"/>
                  </a:lnTo>
                  <a:cubicBezTo>
                    <a:pt x="1584" y="38593"/>
                    <a:pt x="1270" y="40228"/>
                    <a:pt x="635" y="41748"/>
                  </a:cubicBezTo>
                  <a:cubicBezTo>
                    <a:pt x="-1220" y="46500"/>
                    <a:pt x="1127" y="51857"/>
                    <a:pt x="5879" y="53712"/>
                  </a:cubicBezTo>
                  <a:cubicBezTo>
                    <a:pt x="5917" y="53727"/>
                    <a:pt x="5955" y="53742"/>
                    <a:pt x="5992" y="53756"/>
                  </a:cubicBezTo>
                  <a:cubicBezTo>
                    <a:pt x="7064" y="54120"/>
                    <a:pt x="8186" y="54306"/>
                    <a:pt x="9318" y="54310"/>
                  </a:cubicBezTo>
                  <a:cubicBezTo>
                    <a:pt x="13126" y="54299"/>
                    <a:pt x="16537" y="51952"/>
                    <a:pt x="17907" y="48399"/>
                  </a:cubicBezTo>
                  <a:cubicBezTo>
                    <a:pt x="19305" y="44742"/>
                    <a:pt x="20025" y="40861"/>
                    <a:pt x="20032" y="36945"/>
                  </a:cubicBezTo>
                  <a:lnTo>
                    <a:pt x="20032" y="9236"/>
                  </a:lnTo>
                  <a:cubicBezTo>
                    <a:pt x="20032" y="4135"/>
                    <a:pt x="15897" y="0"/>
                    <a:pt x="10795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5761014" y="1410545"/>
              <a:ext cx="54402" cy="18472"/>
            </a:xfrm>
            <a:custGeom>
              <a:avLst/>
              <a:gdLst/>
              <a:ahLst/>
              <a:cxnLst/>
              <a:rect l="l" t="t" r="r" b="b"/>
              <a:pathLst>
                <a:path w="54402" h="18472" extrusionOk="0">
                  <a:moveTo>
                    <a:pt x="9236" y="18473"/>
                  </a:moveTo>
                  <a:lnTo>
                    <a:pt x="45166" y="18473"/>
                  </a:lnTo>
                  <a:cubicBezTo>
                    <a:pt x="50267" y="18473"/>
                    <a:pt x="54402" y="14338"/>
                    <a:pt x="54402" y="9236"/>
                  </a:cubicBezTo>
                  <a:cubicBezTo>
                    <a:pt x="54402" y="4135"/>
                    <a:pt x="50267" y="0"/>
                    <a:pt x="4516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8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5785121" y="1133454"/>
              <a:ext cx="54032" cy="18472"/>
            </a:xfrm>
            <a:custGeom>
              <a:avLst/>
              <a:gdLst/>
              <a:ahLst/>
              <a:cxnLst/>
              <a:rect l="l" t="t" r="r" b="b"/>
              <a:pathLst>
                <a:path w="54032" h="18472" extrusionOk="0">
                  <a:moveTo>
                    <a:pt x="9236" y="18473"/>
                  </a:moveTo>
                  <a:lnTo>
                    <a:pt x="44796" y="18473"/>
                  </a:lnTo>
                  <a:cubicBezTo>
                    <a:pt x="49898" y="18473"/>
                    <a:pt x="54033" y="14337"/>
                    <a:pt x="54033" y="9236"/>
                  </a:cubicBezTo>
                  <a:cubicBezTo>
                    <a:pt x="54033" y="4135"/>
                    <a:pt x="49898" y="0"/>
                    <a:pt x="44796" y="0"/>
                  </a:cubicBezTo>
                  <a:lnTo>
                    <a:pt x="9236" y="0"/>
                  </a:lnTo>
                  <a:cubicBezTo>
                    <a:pt x="4135" y="0"/>
                    <a:pt x="0" y="4135"/>
                    <a:pt x="0" y="9236"/>
                  </a:cubicBezTo>
                  <a:cubicBezTo>
                    <a:pt x="0" y="14337"/>
                    <a:pt x="4135" y="18473"/>
                    <a:pt x="9236" y="184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8" name="Google Shape;938;p20"/>
          <p:cNvCxnSpPr/>
          <p:nvPr/>
        </p:nvCxnSpPr>
        <p:spPr>
          <a:xfrm>
            <a:off x="7577576" y="4163746"/>
            <a:ext cx="5587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9" name="Google Shape;939;p20"/>
          <p:cNvCxnSpPr>
            <a:stCxn id="940" idx="0"/>
            <a:endCxn id="713" idx="2"/>
          </p:cNvCxnSpPr>
          <p:nvPr/>
        </p:nvCxnSpPr>
        <p:spPr>
          <a:xfrm rot="-5400000">
            <a:off x="6475033" y="5442588"/>
            <a:ext cx="276000" cy="18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40" name="Google Shape;940;p20"/>
          <p:cNvSpPr/>
          <p:nvPr/>
        </p:nvSpPr>
        <p:spPr>
          <a:xfrm>
            <a:off x="5921334" y="5581488"/>
            <a:ext cx="1381598" cy="60703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1" name="Google Shape;941;p20"/>
          <p:cNvCxnSpPr>
            <a:stCxn id="816" idx="3"/>
            <a:endCxn id="908" idx="1"/>
          </p:cNvCxnSpPr>
          <p:nvPr/>
        </p:nvCxnSpPr>
        <p:spPr>
          <a:xfrm>
            <a:off x="2269976" y="2797249"/>
            <a:ext cx="374700" cy="1482000"/>
          </a:xfrm>
          <a:prstGeom prst="bentConnector3">
            <a:avLst>
              <a:gd name="adj1" fmla="val 500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2" name="Google Shape;942;p20"/>
          <p:cNvCxnSpPr>
            <a:stCxn id="908" idx="3"/>
          </p:cNvCxnSpPr>
          <p:nvPr/>
        </p:nvCxnSpPr>
        <p:spPr>
          <a:xfrm rot="10800000" flipH="1">
            <a:off x="3150484" y="3590288"/>
            <a:ext cx="156600" cy="689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43" name="Google Shape;943;p20"/>
          <p:cNvSpPr txBox="1"/>
          <p:nvPr/>
        </p:nvSpPr>
        <p:spPr>
          <a:xfrm>
            <a:off x="4107058" y="3765143"/>
            <a:ext cx="542549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6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 Load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20"/>
          <p:cNvSpPr txBox="1"/>
          <p:nvPr/>
        </p:nvSpPr>
        <p:spPr>
          <a:xfrm>
            <a:off x="550863" y="441888"/>
            <a:ext cx="7022424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sz="24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PoC 사례 &gt; </a:t>
            </a:r>
            <a:r>
              <a:rPr lang="ko-KR" sz="2400" b="1" i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스노우플레이크 아키텍쳐 구성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1"/>
          <p:cNvSpPr txBox="1"/>
          <p:nvPr/>
        </p:nvSpPr>
        <p:spPr>
          <a:xfrm>
            <a:off x="2682129" y="3078031"/>
            <a:ext cx="6398810" cy="42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2. 데이터 모델링 수행 가이드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22"/>
          <p:cNvSpPr txBox="1"/>
          <p:nvPr/>
        </p:nvSpPr>
        <p:spPr>
          <a:xfrm>
            <a:off x="549985" y="436323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sz="24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1. 데이터 모델링 절차 </a:t>
            </a:r>
            <a:endParaRPr/>
          </a:p>
        </p:txBody>
      </p:sp>
      <p:sp>
        <p:nvSpPr>
          <p:cNvPr id="956" name="Google Shape;956;p22"/>
          <p:cNvSpPr/>
          <p:nvPr/>
        </p:nvSpPr>
        <p:spPr>
          <a:xfrm>
            <a:off x="1170543" y="1334647"/>
            <a:ext cx="1825595" cy="628700"/>
          </a:xfrm>
          <a:prstGeom prst="homePlate">
            <a:avLst>
              <a:gd name="adj" fmla="val 35012"/>
            </a:avLst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현행시스템분석</a:t>
            </a:r>
            <a:endParaRPr/>
          </a:p>
        </p:txBody>
      </p:sp>
      <p:sp>
        <p:nvSpPr>
          <p:cNvPr id="957" name="Google Shape;957;p22"/>
          <p:cNvSpPr/>
          <p:nvPr/>
        </p:nvSpPr>
        <p:spPr>
          <a:xfrm>
            <a:off x="4934175" y="1354464"/>
            <a:ext cx="2117241" cy="628700"/>
          </a:xfrm>
          <a:prstGeom prst="chevron">
            <a:avLst>
              <a:gd name="adj" fmla="val 3429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개념 모델링</a:t>
            </a:r>
            <a:endParaRPr/>
          </a:p>
        </p:txBody>
      </p:sp>
      <p:sp>
        <p:nvSpPr>
          <p:cNvPr id="958" name="Google Shape;958;p22"/>
          <p:cNvSpPr/>
          <p:nvPr/>
        </p:nvSpPr>
        <p:spPr>
          <a:xfrm>
            <a:off x="7026046" y="1343442"/>
            <a:ext cx="2325782" cy="628700"/>
          </a:xfrm>
          <a:prstGeom prst="chevron">
            <a:avLst>
              <a:gd name="adj" fmla="val 3429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논리 모델링</a:t>
            </a:r>
            <a:endParaRPr/>
          </a:p>
        </p:txBody>
      </p:sp>
      <p:sp>
        <p:nvSpPr>
          <p:cNvPr id="959" name="Google Shape;959;p22"/>
          <p:cNvSpPr/>
          <p:nvPr/>
        </p:nvSpPr>
        <p:spPr>
          <a:xfrm>
            <a:off x="2939329" y="1362363"/>
            <a:ext cx="2037066" cy="628700"/>
          </a:xfrm>
          <a:prstGeom prst="chevron">
            <a:avLst>
              <a:gd name="adj" fmla="val 34235"/>
            </a:avLst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요구사항파악</a:t>
            </a:r>
            <a:endParaRPr/>
          </a:p>
        </p:txBody>
      </p:sp>
      <p:sp>
        <p:nvSpPr>
          <p:cNvPr id="960" name="Google Shape;960;p22"/>
          <p:cNvSpPr/>
          <p:nvPr/>
        </p:nvSpPr>
        <p:spPr>
          <a:xfrm>
            <a:off x="9260968" y="1343442"/>
            <a:ext cx="2117240" cy="628700"/>
          </a:xfrm>
          <a:prstGeom prst="chevron">
            <a:avLst>
              <a:gd name="adj" fmla="val 3429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물리 모델링</a:t>
            </a:r>
            <a:endParaRPr/>
          </a:p>
        </p:txBody>
      </p:sp>
      <p:graphicFrame>
        <p:nvGraphicFramePr>
          <p:cNvPr id="961" name="Google Shape;961;p22"/>
          <p:cNvGraphicFramePr/>
          <p:nvPr/>
        </p:nvGraphicFramePr>
        <p:xfrm>
          <a:off x="839788" y="23178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{5FCB1209-28A2-4917-8B47-41AEED5CA1F0}</a:tableStyleId>
              </a:tblPr>
              <a:tblGrid>
                <a:gridCol w="66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8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2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현행 모델링 분석</a:t>
                      </a:r>
                      <a:endParaRPr sz="12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요구사항 주제영역 분류</a:t>
                      </a:r>
                      <a:endParaRPr sz="12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Conceptual Modeling</a:t>
                      </a:r>
                      <a:endParaRPr sz="12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Logical Modeling</a:t>
                      </a:r>
                      <a:endParaRPr sz="12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Physical Modeling</a:t>
                      </a:r>
                      <a:endParaRPr sz="12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주요업무</a:t>
                      </a:r>
                      <a:endParaRPr sz="8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업무처리 흐름 및 운영 방법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현행 시스템 담당자 면담 실시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현행 시스템 ERD 분석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모델에 반영할 항목 선정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기존 도출 정보 요구사항 자료 수집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신규 정보 요구사항 수집  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수집된 정보 요구사항 정리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요구사항에 대한 주제 영역 분류  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엔티티 정의 및 관련 제약조건 정의  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관계 및 관계관련 제약조건 정의</a:t>
                      </a:r>
                      <a:b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(카디날리티 포함)  </a:t>
                      </a:r>
                      <a:endParaRPr/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일반화 계층 정의 (General Hierarchy)  </a:t>
                      </a:r>
                      <a:endParaRPr/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속성 및 속성 관련 제약조건 정의  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식별자 정의  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개념모델 스키마를</a:t>
                      </a:r>
                      <a:b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관계형 모델로 매핑  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정규화 검토  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도메인 설정 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관계형 모델 제약조건 설정 및 적용 검토  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식별자 정의  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테이블 스키마 생성  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Index 및 View 생성  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분산 결정 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Physical Size결정  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관련작업</a:t>
                      </a:r>
                      <a:endParaRPr sz="8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1079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1079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주제영역 명명 규칙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Entity 명명 규칙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Attribute 명명 규칙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테이블 명명 규칙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결과물</a:t>
                      </a:r>
                      <a:endParaRPr sz="8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현행 물리 ERD</a:t>
                      </a:r>
                      <a:endParaRPr/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현행 테이블 정의서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현행 프로그램 목록 등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요구사항 정의서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인터뷰 결과서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개념 ERD</a:t>
                      </a:r>
                      <a:endParaRPr/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주제 영역 정의서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논리 ERD</a:t>
                      </a:r>
                      <a:endParaRPr/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Entity 정의서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물리 ERD</a:t>
                      </a:r>
                      <a:endParaRPr/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테이블정의서</a:t>
                      </a:r>
                      <a:endParaRPr sz="1000" u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873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DDL문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3"/>
          <p:cNvSpPr txBox="1">
            <a:spLocks noGrp="1"/>
          </p:cNvSpPr>
          <p:nvPr>
            <p:ph type="body" idx="2"/>
          </p:nvPr>
        </p:nvSpPr>
        <p:spPr>
          <a:xfrm>
            <a:off x="551514" y="433719"/>
            <a:ext cx="7417481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1.1 개념 모델링 작업 절차 </a:t>
            </a:r>
            <a:endParaRPr/>
          </a:p>
        </p:txBody>
      </p:sp>
      <p:grpSp>
        <p:nvGrpSpPr>
          <p:cNvPr id="967" name="Google Shape;967;p23"/>
          <p:cNvGrpSpPr/>
          <p:nvPr/>
        </p:nvGrpSpPr>
        <p:grpSpPr>
          <a:xfrm>
            <a:off x="839790" y="1247360"/>
            <a:ext cx="10801344" cy="1260475"/>
            <a:chOff x="2" y="0"/>
            <a:chExt cx="10801344" cy="1260475"/>
          </a:xfrm>
        </p:grpSpPr>
        <p:sp>
          <p:nvSpPr>
            <p:cNvPr id="968" name="Google Shape;968;p23"/>
            <p:cNvSpPr/>
            <p:nvPr/>
          </p:nvSpPr>
          <p:spPr>
            <a:xfrm>
              <a:off x="2" y="0"/>
              <a:ext cx="10801344" cy="126047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8174" y="378142"/>
              <a:ext cx="2469991" cy="5041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 txBox="1"/>
            <p:nvPr/>
          </p:nvSpPr>
          <p:spPr>
            <a:xfrm>
              <a:off x="32787" y="402755"/>
              <a:ext cx="2420765" cy="454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ko-KR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Entity 수집</a:t>
              </a: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2779844" y="378142"/>
              <a:ext cx="2469991" cy="5041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 txBox="1"/>
            <p:nvPr/>
          </p:nvSpPr>
          <p:spPr>
            <a:xfrm>
              <a:off x="2804457" y="402755"/>
              <a:ext cx="2420765" cy="454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ko-KR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Entity 분류</a:t>
              </a: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551514" y="378142"/>
              <a:ext cx="2469991" cy="5041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 txBox="1"/>
            <p:nvPr/>
          </p:nvSpPr>
          <p:spPr>
            <a:xfrm>
              <a:off x="5576127" y="402755"/>
              <a:ext cx="2420765" cy="454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ko-KR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Entity 선정</a:t>
              </a: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8323183" y="378142"/>
              <a:ext cx="2469991" cy="5041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 txBox="1"/>
            <p:nvPr/>
          </p:nvSpPr>
          <p:spPr>
            <a:xfrm>
              <a:off x="8347796" y="402755"/>
              <a:ext cx="2420765" cy="454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ko-KR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관계의 도출</a:t>
              </a:r>
              <a:endParaRPr/>
            </a:p>
          </p:txBody>
        </p:sp>
      </p:grpSp>
      <p:grpSp>
        <p:nvGrpSpPr>
          <p:cNvPr id="977" name="Google Shape;977;p23"/>
          <p:cNvGrpSpPr/>
          <p:nvPr/>
        </p:nvGrpSpPr>
        <p:grpSpPr>
          <a:xfrm>
            <a:off x="839790" y="2955158"/>
            <a:ext cx="10801344" cy="1260475"/>
            <a:chOff x="2" y="0"/>
            <a:chExt cx="10801344" cy="1260475"/>
          </a:xfrm>
        </p:grpSpPr>
        <p:sp>
          <p:nvSpPr>
            <p:cNvPr id="978" name="Google Shape;978;p23"/>
            <p:cNvSpPr/>
            <p:nvPr/>
          </p:nvSpPr>
          <p:spPr>
            <a:xfrm>
              <a:off x="2" y="0"/>
              <a:ext cx="10801344" cy="126047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2109" y="378142"/>
              <a:ext cx="2530577" cy="5041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D66E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 txBox="1"/>
            <p:nvPr/>
          </p:nvSpPr>
          <p:spPr>
            <a:xfrm>
              <a:off x="26722" y="402755"/>
              <a:ext cx="2481351" cy="454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ko-KR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Cardinality 설정</a:t>
              </a: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2757627" y="378142"/>
              <a:ext cx="2530577" cy="5041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D66E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 txBox="1"/>
            <p:nvPr/>
          </p:nvSpPr>
          <p:spPr>
            <a:xfrm>
              <a:off x="2782240" y="402755"/>
              <a:ext cx="2481351" cy="454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ko-KR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참여도의 설정</a:t>
              </a: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513145" y="378142"/>
              <a:ext cx="2530577" cy="5041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D66E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 txBox="1"/>
            <p:nvPr/>
          </p:nvSpPr>
          <p:spPr>
            <a:xfrm>
              <a:off x="5537758" y="402755"/>
              <a:ext cx="2481351" cy="454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ko-KR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식별 관계의 설정</a:t>
              </a: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8268662" y="378142"/>
              <a:ext cx="2530577" cy="5041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D66E2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 txBox="1"/>
            <p:nvPr/>
          </p:nvSpPr>
          <p:spPr>
            <a:xfrm>
              <a:off x="8293275" y="402755"/>
              <a:ext cx="2481351" cy="454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ko-KR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관계의 설정</a:t>
              </a:r>
              <a:endParaRPr/>
            </a:p>
          </p:txBody>
        </p:sp>
      </p:grpSp>
      <p:grpSp>
        <p:nvGrpSpPr>
          <p:cNvPr id="987" name="Google Shape;987;p23"/>
          <p:cNvGrpSpPr/>
          <p:nvPr/>
        </p:nvGrpSpPr>
        <p:grpSpPr>
          <a:xfrm>
            <a:off x="1057292" y="4614831"/>
            <a:ext cx="10366341" cy="1260475"/>
            <a:chOff x="217504" y="0"/>
            <a:chExt cx="10366341" cy="1260475"/>
          </a:xfrm>
        </p:grpSpPr>
        <p:sp>
          <p:nvSpPr>
            <p:cNvPr id="988" name="Google Shape;988;p23"/>
            <p:cNvSpPr/>
            <p:nvPr/>
          </p:nvSpPr>
          <p:spPr>
            <a:xfrm>
              <a:off x="217504" y="0"/>
              <a:ext cx="10366341" cy="126047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267924" y="378142"/>
              <a:ext cx="3240405" cy="5041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3"/>
            <p:cNvSpPr txBox="1"/>
            <p:nvPr/>
          </p:nvSpPr>
          <p:spPr>
            <a:xfrm>
              <a:off x="292537" y="402755"/>
              <a:ext cx="3191179" cy="454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ko-KR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관계 정의서 작성</a:t>
              </a:r>
              <a:endParaRPr/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3780472" y="378142"/>
              <a:ext cx="3240405" cy="5041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3"/>
            <p:cNvSpPr txBox="1"/>
            <p:nvPr/>
          </p:nvSpPr>
          <p:spPr>
            <a:xfrm>
              <a:off x="3805085" y="402755"/>
              <a:ext cx="3191179" cy="454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ko-KR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식별자 정의</a:t>
              </a:r>
              <a:endParaRPr/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7293020" y="378142"/>
              <a:ext cx="3240405" cy="5041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3"/>
            <p:cNvSpPr txBox="1"/>
            <p:nvPr/>
          </p:nvSpPr>
          <p:spPr>
            <a:xfrm>
              <a:off x="7317633" y="402755"/>
              <a:ext cx="3191179" cy="454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ko-KR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산출물 작성</a:t>
              </a:r>
              <a:endParaRPr/>
            </a:p>
          </p:txBody>
        </p:sp>
      </p:grpSp>
      <p:sp>
        <p:nvSpPr>
          <p:cNvPr id="995" name="Google Shape;995;p23"/>
          <p:cNvSpPr txBox="1"/>
          <p:nvPr/>
        </p:nvSpPr>
        <p:spPr>
          <a:xfrm>
            <a:off x="839788" y="2129990"/>
            <a:ext cx="149432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현업 장표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유사 시스템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관련 전문 서적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보고서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현장 조사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현행 시스템 분석 산출물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요구사항 분석 산출물</a:t>
            </a:r>
            <a:endParaRPr/>
          </a:p>
        </p:txBody>
      </p:sp>
      <p:sp>
        <p:nvSpPr>
          <p:cNvPr id="996" name="Google Shape;996;p23"/>
          <p:cNvSpPr txBox="1"/>
          <p:nvPr/>
        </p:nvSpPr>
        <p:spPr>
          <a:xfrm>
            <a:off x="3638928" y="2135386"/>
            <a:ext cx="26661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 entity : 데이터 발생의 주체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중심 entity : 업무의 중심 역할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행위 entity : 발생하는 업무로, 자주 변경되고 증가</a:t>
            </a:r>
            <a:endParaRPr/>
          </a:p>
        </p:txBody>
      </p:sp>
      <p:sp>
        <p:nvSpPr>
          <p:cNvPr id="997" name="Google Shape;997;p23"/>
          <p:cNvSpPr txBox="1"/>
          <p:nvPr/>
        </p:nvSpPr>
        <p:spPr>
          <a:xfrm>
            <a:off x="6408693" y="2145378"/>
            <a:ext cx="173637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두개 이상의 관리 건수가 존재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두개 이상의 관리 항목이 존재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Entity의 주어가 존재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동질성, 독립성, 순수성 고려</a:t>
            </a:r>
            <a:endParaRPr/>
          </a:p>
        </p:txBody>
      </p:sp>
      <p:sp>
        <p:nvSpPr>
          <p:cNvPr id="998" name="Google Shape;998;p23"/>
          <p:cNvSpPr txBox="1"/>
          <p:nvPr/>
        </p:nvSpPr>
        <p:spPr>
          <a:xfrm>
            <a:off x="9088404" y="2145378"/>
            <a:ext cx="27126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업무 기술서, 장표, 인터뷰 정리 문서에서 동사 구분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도출된 entity와 관계를 이용하여 관계 정의 작성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관계를 세분화하고 정확하게 도출하는 작업</a:t>
            </a:r>
            <a:endParaRPr/>
          </a:p>
        </p:txBody>
      </p:sp>
      <p:sp>
        <p:nvSpPr>
          <p:cNvPr id="999" name="Google Shape;999;p23"/>
          <p:cNvSpPr txBox="1"/>
          <p:nvPr/>
        </p:nvSpPr>
        <p:spPr>
          <a:xfrm>
            <a:off x="839788" y="3984800"/>
            <a:ext cx="26661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업무의 연관성을 고려하여 1:1, 1:M, M:N으로 설정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툴(ER_win)의 지원에 따라 M:N 관계를</a:t>
            </a:r>
            <a:b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1:M으로 풀어냄</a:t>
            </a:r>
            <a:endParaRPr/>
          </a:p>
        </p:txBody>
      </p:sp>
      <p:sp>
        <p:nvSpPr>
          <p:cNvPr id="1000" name="Google Shape;1000;p23"/>
          <p:cNvSpPr txBox="1"/>
          <p:nvPr/>
        </p:nvSpPr>
        <p:spPr>
          <a:xfrm>
            <a:off x="3638928" y="3947221"/>
            <a:ext cx="17491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Mandatory와 Optional을 설정</a:t>
            </a:r>
            <a:endParaRPr/>
          </a:p>
        </p:txBody>
      </p:sp>
      <p:sp>
        <p:nvSpPr>
          <p:cNvPr id="1001" name="Google Shape;1001;p23"/>
          <p:cNvSpPr txBox="1"/>
          <p:nvPr/>
        </p:nvSpPr>
        <p:spPr>
          <a:xfrm>
            <a:off x="6408693" y="3947221"/>
            <a:ext cx="28488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Identifying는 관계를 통하여 이주한 부모의 식별자가</a:t>
            </a:r>
            <a:b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자식의 주식별자의 일부가 되는 경우에 설정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Non-identifying는 부모의 주식별자가 자식의 non-key</a:t>
            </a:r>
            <a:b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영역으로 이주하고 자식을 식별하는데 관계하지 않음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부모의 식별자가 Null이 발생할 경우 사용</a:t>
            </a:r>
            <a:endParaRPr/>
          </a:p>
        </p:txBody>
      </p:sp>
      <p:sp>
        <p:nvSpPr>
          <p:cNvPr id="1002" name="Google Shape;1002;p23"/>
          <p:cNvSpPr txBox="1"/>
          <p:nvPr/>
        </p:nvSpPr>
        <p:spPr>
          <a:xfrm>
            <a:off x="9088404" y="3917712"/>
            <a:ext cx="229421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재귀관계, 병렬관계, 베타적 관계를 업무의</a:t>
            </a:r>
            <a:b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규칙에 따라 관계를 설정하고 도식함</a:t>
            </a:r>
            <a:endParaRPr/>
          </a:p>
        </p:txBody>
      </p:sp>
      <p:sp>
        <p:nvSpPr>
          <p:cNvPr id="1003" name="Google Shape;1003;p23"/>
          <p:cNvSpPr txBox="1"/>
          <p:nvPr/>
        </p:nvSpPr>
        <p:spPr>
          <a:xfrm>
            <a:off x="839788" y="5644473"/>
            <a:ext cx="263726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 Entity와 관계 Entity의 관계 설명과 참여도를</a:t>
            </a:r>
            <a:b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기술하여 정의서 작성</a:t>
            </a:r>
            <a:endParaRPr/>
          </a:p>
        </p:txBody>
      </p:sp>
      <p:sp>
        <p:nvSpPr>
          <p:cNvPr id="1004" name="Google Shape;1004;p23"/>
          <p:cNvSpPr txBox="1"/>
          <p:nvPr/>
        </p:nvSpPr>
        <p:spPr>
          <a:xfrm>
            <a:off x="4513526" y="5590613"/>
            <a:ext cx="25026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식별자 : Entity 내의 유일성을 보장해주는 속성</a:t>
            </a:r>
            <a:endParaRPr/>
          </a:p>
        </p:txBody>
      </p:sp>
      <p:sp>
        <p:nvSpPr>
          <p:cNvPr id="1005" name="Google Shape;1005;p23"/>
          <p:cNvSpPr txBox="1"/>
          <p:nvPr/>
        </p:nvSpPr>
        <p:spPr>
          <a:xfrm>
            <a:off x="8178962" y="5590613"/>
            <a:ext cx="19383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영역 정의서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개념 ERD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4"/>
          <p:cNvSpPr txBox="1"/>
          <p:nvPr/>
        </p:nvSpPr>
        <p:spPr>
          <a:xfrm>
            <a:off x="550863" y="396307"/>
            <a:ext cx="9108138" cy="40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sz="24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1.2 주제영역 정의</a:t>
            </a:r>
            <a:endParaRPr sz="2400" b="1" i="0">
              <a:solidFill>
                <a:srgbClr val="0C0C0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12" name="Google Shape;1012;p24"/>
          <p:cNvSpPr/>
          <p:nvPr/>
        </p:nvSpPr>
        <p:spPr>
          <a:xfrm>
            <a:off x="2887601" y="1350299"/>
            <a:ext cx="4158000" cy="4157401"/>
          </a:xfrm>
          <a:prstGeom prst="ellipse">
            <a:avLst/>
          </a:prstGeom>
          <a:solidFill>
            <a:srgbClr val="FEE59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C3C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24"/>
          <p:cNvSpPr/>
          <p:nvPr/>
        </p:nvSpPr>
        <p:spPr>
          <a:xfrm>
            <a:off x="3332857" y="1795256"/>
            <a:ext cx="3267489" cy="3267489"/>
          </a:xfrm>
          <a:prstGeom prst="ellipse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4"/>
          <p:cNvSpPr/>
          <p:nvPr/>
        </p:nvSpPr>
        <p:spPr>
          <a:xfrm rot="-1811726">
            <a:off x="3670987" y="2131858"/>
            <a:ext cx="2248567" cy="193842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24"/>
          <p:cNvSpPr/>
          <p:nvPr/>
        </p:nvSpPr>
        <p:spPr>
          <a:xfrm>
            <a:off x="3697558" y="2743911"/>
            <a:ext cx="379001" cy="1311360"/>
          </a:xfrm>
          <a:custGeom>
            <a:avLst/>
            <a:gdLst/>
            <a:ahLst/>
            <a:cxnLst/>
            <a:rect l="l" t="t" r="r" b="b"/>
            <a:pathLst>
              <a:path w="2260" h="7828" extrusionOk="0">
                <a:moveTo>
                  <a:pt x="2259" y="7827"/>
                </a:moveTo>
                <a:lnTo>
                  <a:pt x="0" y="3914"/>
                </a:lnTo>
                <a:lnTo>
                  <a:pt x="2259" y="0"/>
                </a:lnTo>
                <a:lnTo>
                  <a:pt x="2259" y="7827"/>
                </a:lnTo>
              </a:path>
            </a:pathLst>
          </a:cu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C3C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24"/>
          <p:cNvSpPr/>
          <p:nvPr/>
        </p:nvSpPr>
        <p:spPr>
          <a:xfrm rot="7200000">
            <a:off x="5309169" y="1788341"/>
            <a:ext cx="379001" cy="1311360"/>
          </a:xfrm>
          <a:custGeom>
            <a:avLst/>
            <a:gdLst/>
            <a:ahLst/>
            <a:cxnLst/>
            <a:rect l="l" t="t" r="r" b="b"/>
            <a:pathLst>
              <a:path w="2260" h="7828" extrusionOk="0">
                <a:moveTo>
                  <a:pt x="2259" y="7827"/>
                </a:moveTo>
                <a:lnTo>
                  <a:pt x="0" y="3914"/>
                </a:lnTo>
                <a:lnTo>
                  <a:pt x="2259" y="0"/>
                </a:lnTo>
                <a:lnTo>
                  <a:pt x="2259" y="7827"/>
                </a:lnTo>
              </a:path>
            </a:pathLst>
          </a:cu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C3C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24"/>
          <p:cNvSpPr/>
          <p:nvPr/>
        </p:nvSpPr>
        <p:spPr>
          <a:xfrm rot="-7200000">
            <a:off x="5300571" y="3688659"/>
            <a:ext cx="379001" cy="1311360"/>
          </a:xfrm>
          <a:custGeom>
            <a:avLst/>
            <a:gdLst/>
            <a:ahLst/>
            <a:cxnLst/>
            <a:rect l="l" t="t" r="r" b="b"/>
            <a:pathLst>
              <a:path w="2260" h="7828" extrusionOk="0">
                <a:moveTo>
                  <a:pt x="2259" y="7827"/>
                </a:moveTo>
                <a:lnTo>
                  <a:pt x="0" y="3914"/>
                </a:lnTo>
                <a:lnTo>
                  <a:pt x="2259" y="0"/>
                </a:lnTo>
                <a:lnTo>
                  <a:pt x="2259" y="7827"/>
                </a:lnTo>
              </a:path>
            </a:pathLst>
          </a:cu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8" name="Google Shape;1018;p24"/>
          <p:cNvGrpSpPr/>
          <p:nvPr/>
        </p:nvGrpSpPr>
        <p:grpSpPr>
          <a:xfrm>
            <a:off x="774617" y="3130834"/>
            <a:ext cx="2759066" cy="2063266"/>
            <a:chOff x="529767" y="2931460"/>
            <a:chExt cx="2759066" cy="2063266"/>
          </a:xfrm>
        </p:grpSpPr>
        <p:grpSp>
          <p:nvGrpSpPr>
            <p:cNvPr id="1019" name="Google Shape;1019;p24"/>
            <p:cNvGrpSpPr/>
            <p:nvPr/>
          </p:nvGrpSpPr>
          <p:grpSpPr>
            <a:xfrm>
              <a:off x="529767" y="2931460"/>
              <a:ext cx="2759066" cy="2063266"/>
              <a:chOff x="341216" y="740392"/>
              <a:chExt cx="3970228" cy="1885664"/>
            </a:xfrm>
          </p:grpSpPr>
          <p:sp>
            <p:nvSpPr>
              <p:cNvPr id="1020" name="Google Shape;1020;p24"/>
              <p:cNvSpPr txBox="1"/>
              <p:nvPr/>
            </p:nvSpPr>
            <p:spPr>
              <a:xfrm>
                <a:off x="449495" y="740392"/>
                <a:ext cx="3177778" cy="2413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ko-KR" sz="12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정의(Definition)</a:t>
                </a:r>
                <a:endParaRPr/>
              </a:p>
            </p:txBody>
          </p:sp>
          <p:sp>
            <p:nvSpPr>
              <p:cNvPr id="1021" name="Google Shape;1021;p24"/>
              <p:cNvSpPr txBox="1"/>
              <p:nvPr/>
            </p:nvSpPr>
            <p:spPr>
              <a:xfrm>
                <a:off x="341216" y="1012893"/>
                <a:ext cx="3970228" cy="1613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Char char="•"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현업에서 보편적으로 사용하는 업무 용어 부여</a:t>
                </a:r>
                <a:b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ex) 인사, 생산, 판매, 구매, 재무 등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71450" marR="0" lvl="0" indent="-171450" algn="l" rtl="0">
                  <a:lnSpc>
                    <a:spcPct val="93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Char char="•"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주제영역에 대해 유일한 단수 명사형 사용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628650" marR="0" lvl="1" indent="-171450" algn="l" rtl="0">
                  <a:lnSpc>
                    <a:spcPct val="93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alibri"/>
                  <a:buChar char="-"/>
                </a:pPr>
                <a:r>
                  <a:rPr lang="ko-KR" sz="1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중심(Central) entity 타입 명과 동일할 수 있음</a:t>
                </a:r>
                <a:endParaRPr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628650" marR="0" lvl="1" indent="-171450" algn="l" rtl="0">
                  <a:lnSpc>
                    <a:spcPct val="93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alibri"/>
                  <a:buChar char="-"/>
                </a:pPr>
                <a:r>
                  <a:rPr lang="ko-KR" sz="1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영문의 경우, 복수명사형</a:t>
                </a:r>
                <a:endParaRPr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71450" marR="0" lvl="0" indent="-171450" algn="l" rtl="0">
                  <a:lnSpc>
                    <a:spcPct val="93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Char char="•"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데이터의 그룹을 의미하는 이름 부여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628650" marR="0" lvl="1" indent="-171450" algn="l" rtl="0">
                  <a:lnSpc>
                    <a:spcPct val="93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Char char="-"/>
                </a:pPr>
                <a:r>
                  <a:rPr lang="ko-KR" sz="1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업무 활동을 의미하는 이름 배제</a:t>
                </a:r>
                <a:endParaRPr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22" name="Google Shape;1022;p24"/>
            <p:cNvCxnSpPr/>
            <p:nvPr/>
          </p:nvCxnSpPr>
          <p:spPr>
            <a:xfrm rot="10800000">
              <a:off x="627856" y="3201027"/>
              <a:ext cx="2660977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</p:grpSp>
      <p:grpSp>
        <p:nvGrpSpPr>
          <p:cNvPr id="1023" name="Google Shape;1023;p24"/>
          <p:cNvGrpSpPr/>
          <p:nvPr/>
        </p:nvGrpSpPr>
        <p:grpSpPr>
          <a:xfrm>
            <a:off x="5781675" y="4196843"/>
            <a:ext cx="3877326" cy="1424084"/>
            <a:chOff x="5412290" y="3244437"/>
            <a:chExt cx="3877326" cy="1424084"/>
          </a:xfrm>
        </p:grpSpPr>
        <p:grpSp>
          <p:nvGrpSpPr>
            <p:cNvPr id="1024" name="Google Shape;1024;p24"/>
            <p:cNvGrpSpPr/>
            <p:nvPr/>
          </p:nvGrpSpPr>
          <p:grpSpPr>
            <a:xfrm>
              <a:off x="5888557" y="3244437"/>
              <a:ext cx="3401059" cy="1424084"/>
              <a:chOff x="4428600" y="717317"/>
              <a:chExt cx="3401059" cy="1424084"/>
            </a:xfrm>
          </p:grpSpPr>
          <p:sp>
            <p:nvSpPr>
              <p:cNvPr id="1025" name="Google Shape;1025;p24"/>
              <p:cNvSpPr txBox="1"/>
              <p:nvPr/>
            </p:nvSpPr>
            <p:spPr>
              <a:xfrm>
                <a:off x="4554186" y="717317"/>
                <a:ext cx="2606491" cy="264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ko-KR" sz="12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장점(Advantage)</a:t>
                </a:r>
                <a:endParaRPr/>
              </a:p>
            </p:txBody>
          </p:sp>
          <p:sp>
            <p:nvSpPr>
              <p:cNvPr id="1026" name="Google Shape;1026;p24"/>
              <p:cNvSpPr txBox="1"/>
              <p:nvPr/>
            </p:nvSpPr>
            <p:spPr>
              <a:xfrm>
                <a:off x="4428600" y="1025711"/>
                <a:ext cx="3401059" cy="1115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Char char="•"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데이터 및 업무활동모델의 품질 보증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71450" marR="0" lvl="0" indent="-171450" algn="l" rtl="0">
                  <a:lnSpc>
                    <a:spcPct val="93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Char char="•"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프로젝트 관리(Project Management) 용이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71450" marR="0" lvl="0" indent="-171450" algn="l" rtl="0">
                  <a:lnSpc>
                    <a:spcPct val="93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Char char="•"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모델 개발조정(Development Coordination) 용이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71450" marR="0" lvl="0" indent="-171450" algn="l" rtl="0">
                  <a:lnSpc>
                    <a:spcPct val="93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Char char="•"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레포지터리(Repository) 관리 용이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71450" marR="0" lvl="0" indent="-171450" algn="l" rtl="0">
                  <a:lnSpc>
                    <a:spcPct val="93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Char char="•"/>
                </a:pPr>
                <a:r>
                  <a:rPr lang="ko-KR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상세사항의 전개 혹은 축약 가능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27" name="Google Shape;1027;p24"/>
            <p:cNvCxnSpPr/>
            <p:nvPr/>
          </p:nvCxnSpPr>
          <p:spPr>
            <a:xfrm>
              <a:off x="5412290" y="3551825"/>
              <a:ext cx="319705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</p:grpSp>
      <p:grpSp>
        <p:nvGrpSpPr>
          <p:cNvPr id="1028" name="Google Shape;1028;p24"/>
          <p:cNvGrpSpPr/>
          <p:nvPr/>
        </p:nvGrpSpPr>
        <p:grpSpPr>
          <a:xfrm>
            <a:off x="6490575" y="1549440"/>
            <a:ext cx="3607239" cy="956395"/>
            <a:chOff x="2518198" y="733064"/>
            <a:chExt cx="3607239" cy="956395"/>
          </a:xfrm>
        </p:grpSpPr>
        <p:sp>
          <p:nvSpPr>
            <p:cNvPr id="1029" name="Google Shape;1029;p24"/>
            <p:cNvSpPr txBox="1"/>
            <p:nvPr/>
          </p:nvSpPr>
          <p:spPr>
            <a:xfrm>
              <a:off x="2621978" y="733064"/>
              <a:ext cx="3152663" cy="235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ko-KR" sz="1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목적(Purpose)</a:t>
              </a: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4"/>
            <p:cNvSpPr txBox="1"/>
            <p:nvPr/>
          </p:nvSpPr>
          <p:spPr>
            <a:xfrm>
              <a:off x="2518198" y="1013889"/>
              <a:ext cx="3607239" cy="675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lang="ko-KR" sz="1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데이터의 계층적 구조 파악</a:t>
              </a:r>
              <a:endParaRPr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0" indent="-171450" algn="l" rtl="0">
                <a:lnSpc>
                  <a:spcPct val="93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lang="ko-KR" sz="1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업무 기능과 병행하여 분석 (품질 확보)</a:t>
              </a:r>
              <a:endParaRPr/>
            </a:p>
            <a:p>
              <a:pPr marL="171450" marR="0" lvl="0" indent="-171450" algn="l" rtl="0">
                <a:lnSpc>
                  <a:spcPct val="93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lang="ko-KR" sz="1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주제영역 계층과 업무기능 계층 간의 대응 관계를 확인</a:t>
              </a:r>
              <a:endParaRPr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24"/>
          <p:cNvSpPr txBox="1"/>
          <p:nvPr/>
        </p:nvSpPr>
        <p:spPr>
          <a:xfrm>
            <a:off x="4448112" y="3194101"/>
            <a:ext cx="14490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주제영역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2" name="Google Shape;1032;p24"/>
          <p:cNvCxnSpPr/>
          <p:nvPr/>
        </p:nvCxnSpPr>
        <p:spPr>
          <a:xfrm rot="10800000">
            <a:off x="5601637" y="1795256"/>
            <a:ext cx="0" cy="32209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1033" name="Google Shape;1033;p24"/>
          <p:cNvCxnSpPr/>
          <p:nvPr/>
        </p:nvCxnSpPr>
        <p:spPr>
          <a:xfrm rot="10800000" flipH="1">
            <a:off x="5601637" y="1794027"/>
            <a:ext cx="3388382" cy="26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25"/>
          <p:cNvSpPr/>
          <p:nvPr/>
        </p:nvSpPr>
        <p:spPr>
          <a:xfrm>
            <a:off x="658813" y="1919874"/>
            <a:ext cx="7285561" cy="3744914"/>
          </a:xfrm>
          <a:prstGeom prst="roundRect">
            <a:avLst>
              <a:gd name="adj" fmla="val 277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25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6171484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1.3 주제영역 계층 정의</a:t>
            </a:r>
            <a:endParaRPr/>
          </a:p>
        </p:txBody>
      </p:sp>
      <p:sp>
        <p:nvSpPr>
          <p:cNvPr id="1041" name="Google Shape;1041;p25"/>
          <p:cNvSpPr txBox="1"/>
          <p:nvPr/>
        </p:nvSpPr>
        <p:spPr>
          <a:xfrm>
            <a:off x="561698" y="987972"/>
            <a:ext cx="11138163" cy="57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주제영역 계층과 업무기능 계층 간의 대응으로 업무기능과 병행하여 분석 가능하다. 최상위 주제영역에서 하위 주제영역으로 분류 한다.</a:t>
            </a:r>
            <a:endParaRPr/>
          </a:p>
        </p:txBody>
      </p:sp>
      <p:sp>
        <p:nvSpPr>
          <p:cNvPr id="1042" name="Google Shape;1042;p25"/>
          <p:cNvSpPr txBox="1"/>
          <p:nvPr/>
        </p:nvSpPr>
        <p:spPr>
          <a:xfrm>
            <a:off x="8517389" y="1922355"/>
            <a:ext cx="330258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최상위 주제영역 (Root Subject Area)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 대상 영역의 전체 범위</a:t>
            </a:r>
            <a:b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ex) “교보생명보험주식회사“ 혹은 “보험계약“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단위 주제영역 (Primitive Subject Area)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더 이상 주제영역을 포함하지 않고 엔티티 타입과 관계로 구성된 최하위의 주제영역</a:t>
            </a:r>
            <a:b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(일반적으로 3~4차가 대상이 됨)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중심 엔티티타입이 존재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단위 업무 기능(Primitive Function)과 대응</a:t>
            </a:r>
            <a:b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단위 업무 기능 : 업무 기능의 최하위 기능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25"/>
          <p:cNvSpPr/>
          <p:nvPr/>
        </p:nvSpPr>
        <p:spPr>
          <a:xfrm>
            <a:off x="725925" y="1994533"/>
            <a:ext cx="1182848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최상위 주제영역</a:t>
            </a:r>
            <a:endParaRPr/>
          </a:p>
        </p:txBody>
      </p:sp>
      <p:sp>
        <p:nvSpPr>
          <p:cNvPr id="1044" name="Google Shape;1044;p25"/>
          <p:cNvSpPr/>
          <p:nvPr/>
        </p:nvSpPr>
        <p:spPr>
          <a:xfrm>
            <a:off x="1317349" y="2527461"/>
            <a:ext cx="1182848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주제영역 1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5"/>
          <p:cNvSpPr/>
          <p:nvPr/>
        </p:nvSpPr>
        <p:spPr>
          <a:xfrm>
            <a:off x="1908773" y="3060389"/>
            <a:ext cx="1182848" cy="360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주제영역 1.1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5"/>
          <p:cNvSpPr/>
          <p:nvPr/>
        </p:nvSpPr>
        <p:spPr>
          <a:xfrm>
            <a:off x="2500196" y="3593317"/>
            <a:ext cx="1425851" cy="36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단위 주제영역 1.1.1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25"/>
          <p:cNvSpPr/>
          <p:nvPr/>
        </p:nvSpPr>
        <p:spPr>
          <a:xfrm>
            <a:off x="2500195" y="4126245"/>
            <a:ext cx="1425851" cy="36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단위 주제영역 1.1.2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25"/>
          <p:cNvSpPr/>
          <p:nvPr/>
        </p:nvSpPr>
        <p:spPr>
          <a:xfrm>
            <a:off x="1908771" y="4659173"/>
            <a:ext cx="1182848" cy="360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주제영역 1.2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25"/>
          <p:cNvSpPr/>
          <p:nvPr/>
        </p:nvSpPr>
        <p:spPr>
          <a:xfrm>
            <a:off x="1317347" y="5192101"/>
            <a:ext cx="1182848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주제영역 2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0" name="Google Shape;1050;p25"/>
          <p:cNvCxnSpPr>
            <a:endCxn id="1049" idx="1"/>
          </p:cNvCxnSpPr>
          <p:nvPr/>
        </p:nvCxnSpPr>
        <p:spPr>
          <a:xfrm rot="-5400000" flipH="1">
            <a:off x="-384553" y="3670201"/>
            <a:ext cx="3017700" cy="386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1" name="Google Shape;1051;p25"/>
          <p:cNvCxnSpPr>
            <a:endCxn id="1044" idx="1"/>
          </p:cNvCxnSpPr>
          <p:nvPr/>
        </p:nvCxnSpPr>
        <p:spPr>
          <a:xfrm>
            <a:off x="931249" y="2707461"/>
            <a:ext cx="3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2" name="Google Shape;1052;p25"/>
          <p:cNvCxnSpPr>
            <a:endCxn id="1048" idx="1"/>
          </p:cNvCxnSpPr>
          <p:nvPr/>
        </p:nvCxnSpPr>
        <p:spPr>
          <a:xfrm rot="-5400000" flipH="1">
            <a:off x="729321" y="3659723"/>
            <a:ext cx="1951800" cy="407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3" name="Google Shape;1053;p25"/>
          <p:cNvCxnSpPr>
            <a:stCxn id="1045" idx="1"/>
          </p:cNvCxnSpPr>
          <p:nvPr/>
        </p:nvCxnSpPr>
        <p:spPr>
          <a:xfrm rot="10800000">
            <a:off x="1501673" y="3240389"/>
            <a:ext cx="40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4" name="Google Shape;1054;p25"/>
          <p:cNvCxnSpPr>
            <a:endCxn id="1047" idx="1"/>
          </p:cNvCxnSpPr>
          <p:nvPr/>
        </p:nvCxnSpPr>
        <p:spPr>
          <a:xfrm rot="-5400000" flipH="1">
            <a:off x="1885045" y="3691095"/>
            <a:ext cx="885900" cy="344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5" name="Google Shape;1055;p25"/>
          <p:cNvCxnSpPr>
            <a:stCxn id="1046" idx="1"/>
          </p:cNvCxnSpPr>
          <p:nvPr/>
        </p:nvCxnSpPr>
        <p:spPr>
          <a:xfrm rot="10800000">
            <a:off x="2155796" y="3773317"/>
            <a:ext cx="3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6" name="Google Shape;1056;p25"/>
          <p:cNvSpPr/>
          <p:nvPr/>
        </p:nvSpPr>
        <p:spPr>
          <a:xfrm>
            <a:off x="4527305" y="1994533"/>
            <a:ext cx="1182848" cy="3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최상위 업무기능</a:t>
            </a:r>
            <a:endParaRPr/>
          </a:p>
        </p:txBody>
      </p:sp>
      <p:sp>
        <p:nvSpPr>
          <p:cNvPr id="1057" name="Google Shape;1057;p25"/>
          <p:cNvSpPr/>
          <p:nvPr/>
        </p:nvSpPr>
        <p:spPr>
          <a:xfrm>
            <a:off x="5118729" y="2527461"/>
            <a:ext cx="1182848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업무기능 1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25"/>
          <p:cNvSpPr/>
          <p:nvPr/>
        </p:nvSpPr>
        <p:spPr>
          <a:xfrm>
            <a:off x="5710153" y="3060389"/>
            <a:ext cx="1182848" cy="360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업무기능 1.1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5"/>
          <p:cNvSpPr/>
          <p:nvPr/>
        </p:nvSpPr>
        <p:spPr>
          <a:xfrm>
            <a:off x="6301576" y="3593317"/>
            <a:ext cx="1425851" cy="36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단위 업무기능 1.1.1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5"/>
          <p:cNvSpPr/>
          <p:nvPr/>
        </p:nvSpPr>
        <p:spPr>
          <a:xfrm>
            <a:off x="6301575" y="4126245"/>
            <a:ext cx="1425851" cy="36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단위 업무기능 1.1.2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25"/>
          <p:cNvSpPr/>
          <p:nvPr/>
        </p:nvSpPr>
        <p:spPr>
          <a:xfrm>
            <a:off x="5710151" y="4659173"/>
            <a:ext cx="1182848" cy="360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업무기능 1.2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25"/>
          <p:cNvSpPr/>
          <p:nvPr/>
        </p:nvSpPr>
        <p:spPr>
          <a:xfrm>
            <a:off x="5118727" y="5192101"/>
            <a:ext cx="1182848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업무기능 2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3" name="Google Shape;1063;p25"/>
          <p:cNvCxnSpPr>
            <a:endCxn id="1062" idx="1"/>
          </p:cNvCxnSpPr>
          <p:nvPr/>
        </p:nvCxnSpPr>
        <p:spPr>
          <a:xfrm rot="-5400000" flipH="1">
            <a:off x="3408877" y="3662251"/>
            <a:ext cx="3017700" cy="402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4" name="Google Shape;1064;p25"/>
          <p:cNvCxnSpPr>
            <a:endCxn id="1057" idx="1"/>
          </p:cNvCxnSpPr>
          <p:nvPr/>
        </p:nvCxnSpPr>
        <p:spPr>
          <a:xfrm>
            <a:off x="4716729" y="2707461"/>
            <a:ext cx="40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5" name="Google Shape;1065;p25"/>
          <p:cNvCxnSpPr>
            <a:endCxn id="1061" idx="1"/>
          </p:cNvCxnSpPr>
          <p:nvPr/>
        </p:nvCxnSpPr>
        <p:spPr>
          <a:xfrm rot="-5400000" flipH="1">
            <a:off x="4522751" y="3651773"/>
            <a:ext cx="1951800" cy="423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6" name="Google Shape;1066;p25"/>
          <p:cNvCxnSpPr>
            <a:stCxn id="1058" idx="1"/>
          </p:cNvCxnSpPr>
          <p:nvPr/>
        </p:nvCxnSpPr>
        <p:spPr>
          <a:xfrm rot="10800000">
            <a:off x="5287153" y="3240389"/>
            <a:ext cx="42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7" name="Google Shape;1067;p25"/>
          <p:cNvCxnSpPr>
            <a:endCxn id="1060" idx="1"/>
          </p:cNvCxnSpPr>
          <p:nvPr/>
        </p:nvCxnSpPr>
        <p:spPr>
          <a:xfrm rot="-5400000" flipH="1">
            <a:off x="5678475" y="3683145"/>
            <a:ext cx="885900" cy="360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8" name="Google Shape;1068;p25"/>
          <p:cNvCxnSpPr>
            <a:stCxn id="1059" idx="1"/>
          </p:cNvCxnSpPr>
          <p:nvPr/>
        </p:nvCxnSpPr>
        <p:spPr>
          <a:xfrm rot="10800000">
            <a:off x="5941276" y="3773317"/>
            <a:ext cx="36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6"/>
          <p:cNvSpPr/>
          <p:nvPr/>
        </p:nvSpPr>
        <p:spPr>
          <a:xfrm>
            <a:off x="854242" y="1227045"/>
            <a:ext cx="10497971" cy="4686393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26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1.4 주제영역 명명 규칙</a:t>
            </a:r>
            <a:endParaRPr/>
          </a:p>
        </p:txBody>
      </p:sp>
      <p:sp>
        <p:nvSpPr>
          <p:cNvPr id="1075" name="Google Shape;1075;p26"/>
          <p:cNvSpPr/>
          <p:nvPr/>
        </p:nvSpPr>
        <p:spPr>
          <a:xfrm>
            <a:off x="858847" y="1233146"/>
            <a:ext cx="2447822" cy="379508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영역 명명 규칙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6" name="Google Shape;1076;p26"/>
          <p:cNvSpPr/>
          <p:nvPr/>
        </p:nvSpPr>
        <p:spPr>
          <a:xfrm>
            <a:off x="4827797" y="3241918"/>
            <a:ext cx="2288040" cy="589113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26"/>
          <p:cNvSpPr txBox="1"/>
          <p:nvPr/>
        </p:nvSpPr>
        <p:spPr>
          <a:xfrm>
            <a:off x="1190625" y="4959011"/>
            <a:ext cx="8867775" cy="57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예시1 : 최상위주제영역 + 주제영역 + 단위주제영역 : IS_IP_보험금청구, IS_IP_지급심사, IS_IP_보험금지급 등</a:t>
            </a:r>
            <a:endParaRPr sz="14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예시2 : 주제영역 + 단위주제영역 : IP_보험금청구, IP_지급심사, IP_보험금지급 등</a:t>
            </a:r>
            <a:endParaRPr sz="14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8" name="Google Shape;1078;p26"/>
          <p:cNvSpPr txBox="1"/>
          <p:nvPr/>
        </p:nvSpPr>
        <p:spPr>
          <a:xfrm>
            <a:off x="4851191" y="3283855"/>
            <a:ext cx="22453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주제영역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(Subject Area)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9" name="Google Shape;1079;p26"/>
          <p:cNvSpPr txBox="1"/>
          <p:nvPr/>
        </p:nvSpPr>
        <p:spPr>
          <a:xfrm>
            <a:off x="4533899" y="3893123"/>
            <a:ext cx="2467355" cy="47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보험당사자(IP), 상품(PD), 계약(CT), 지급(PM)</a:t>
            </a:r>
            <a:endParaRPr sz="12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0" name="Google Shape;1080;p26"/>
          <p:cNvSpPr/>
          <p:nvPr/>
        </p:nvSpPr>
        <p:spPr>
          <a:xfrm>
            <a:off x="8340941" y="3241918"/>
            <a:ext cx="2288040" cy="58911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26"/>
          <p:cNvSpPr txBox="1"/>
          <p:nvPr/>
        </p:nvSpPr>
        <p:spPr>
          <a:xfrm>
            <a:off x="7191087" y="3312430"/>
            <a:ext cx="90238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 “_” +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26"/>
          <p:cNvSpPr txBox="1"/>
          <p:nvPr/>
        </p:nvSpPr>
        <p:spPr>
          <a:xfrm>
            <a:off x="8182709" y="3274330"/>
            <a:ext cx="24399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단위주제영역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(Primitive Subject Area)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3" name="Google Shape;1083;p26"/>
          <p:cNvSpPr/>
          <p:nvPr/>
        </p:nvSpPr>
        <p:spPr>
          <a:xfrm>
            <a:off x="8763845" y="682376"/>
            <a:ext cx="29310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삼성전자 MSC ‘Migaloo’ 프로젝트 Teradata 논리모델링_v0.4_20130312</a:t>
            </a:r>
            <a:endParaRPr/>
          </a:p>
        </p:txBody>
      </p:sp>
      <p:sp>
        <p:nvSpPr>
          <p:cNvPr id="1084" name="Google Shape;1084;p26"/>
          <p:cNvSpPr txBox="1"/>
          <p:nvPr/>
        </p:nvSpPr>
        <p:spPr>
          <a:xfrm>
            <a:off x="1392738" y="1761020"/>
            <a:ext cx="8991153" cy="59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조직이 업무를 수행하면서 관심을 갖고 관리하고자 하는 데이터의 묶음(집합)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주제별로 데이터 영역을 정의한 것으로 직관적으로는 그룹핑 한 엔티티의 집합을 의미</a:t>
            </a:r>
            <a:endParaRPr sz="14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5" name="Google Shape;1085;p26"/>
          <p:cNvSpPr txBox="1"/>
          <p:nvPr/>
        </p:nvSpPr>
        <p:spPr>
          <a:xfrm>
            <a:off x="7449023" y="3863474"/>
            <a:ext cx="3790366" cy="80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ko-KR" sz="1400" b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지급(PM)&gt;</a:t>
            </a:r>
            <a:r>
              <a:rPr lang="ko-KR" sz="14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보험금청구,지급심사,보험금지급</a:t>
            </a:r>
            <a:endParaRPr sz="14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단위업무기능과 대응</a:t>
            </a:r>
            <a:endParaRPr sz="12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6" name="Google Shape;1086;p26"/>
          <p:cNvSpPr/>
          <p:nvPr/>
        </p:nvSpPr>
        <p:spPr>
          <a:xfrm>
            <a:off x="1190625" y="2804294"/>
            <a:ext cx="9972676" cy="2097244"/>
          </a:xfrm>
          <a:prstGeom prst="roundRect">
            <a:avLst>
              <a:gd name="adj" fmla="val 277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26"/>
          <p:cNvSpPr/>
          <p:nvPr/>
        </p:nvSpPr>
        <p:spPr>
          <a:xfrm>
            <a:off x="1630213" y="3238500"/>
            <a:ext cx="2288040" cy="592531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88" name="Google Shape;1088;p26"/>
          <p:cNvSpPr txBox="1"/>
          <p:nvPr/>
        </p:nvSpPr>
        <p:spPr>
          <a:xfrm>
            <a:off x="1656816" y="3291554"/>
            <a:ext cx="224531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최상위주제영역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(Root Subject Area)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26"/>
          <p:cNvSpPr txBox="1"/>
          <p:nvPr/>
        </p:nvSpPr>
        <p:spPr>
          <a:xfrm>
            <a:off x="1619250" y="3900822"/>
            <a:ext cx="1687419" cy="38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보험계약(IS)</a:t>
            </a:r>
            <a:endParaRPr/>
          </a:p>
        </p:txBody>
      </p:sp>
      <p:sp>
        <p:nvSpPr>
          <p:cNvPr id="1090" name="Google Shape;1090;p26"/>
          <p:cNvSpPr txBox="1"/>
          <p:nvPr/>
        </p:nvSpPr>
        <p:spPr>
          <a:xfrm>
            <a:off x="3902132" y="3360980"/>
            <a:ext cx="1180724" cy="31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 “_” +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7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1.5 주제영역 예시 – 금융(기간계 영역)</a:t>
            </a:r>
            <a:endParaRPr b="1"/>
          </a:p>
        </p:txBody>
      </p:sp>
      <p:pic>
        <p:nvPicPr>
          <p:cNvPr id="1096" name="Google Shape;109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240" y="1932708"/>
            <a:ext cx="3754580" cy="423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2938" y="1642096"/>
            <a:ext cx="6234539" cy="4501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27"/>
          <p:cNvSpPr/>
          <p:nvPr/>
        </p:nvSpPr>
        <p:spPr>
          <a:xfrm>
            <a:off x="956628" y="2355008"/>
            <a:ext cx="33092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rPr>
              <a:t>IBM의 9 Data Concept기반 데이터 분류, Industry Data Model 개발과 같이 일반화된 모델에 적용가능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27"/>
          <p:cNvSpPr/>
          <p:nvPr/>
        </p:nvSpPr>
        <p:spPr>
          <a:xfrm>
            <a:off x="7765282" y="5215904"/>
            <a:ext cx="2286985" cy="30955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이벤트(액티비트),  조건 , 분류</a:t>
            </a:r>
            <a:endParaRPr/>
          </a:p>
        </p:txBody>
      </p:sp>
      <p:sp>
        <p:nvSpPr>
          <p:cNvPr id="1100" name="Google Shape;1100;p27"/>
          <p:cNvSpPr/>
          <p:nvPr/>
        </p:nvSpPr>
        <p:spPr>
          <a:xfrm>
            <a:off x="1032061" y="2793218"/>
            <a:ext cx="894156" cy="836563"/>
          </a:xfrm>
          <a:prstGeom prst="donut">
            <a:avLst>
              <a:gd name="adj" fmla="val 978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27"/>
          <p:cNvSpPr/>
          <p:nvPr/>
        </p:nvSpPr>
        <p:spPr>
          <a:xfrm>
            <a:off x="1042522" y="3818662"/>
            <a:ext cx="883696" cy="847647"/>
          </a:xfrm>
          <a:prstGeom prst="donut">
            <a:avLst>
              <a:gd name="adj" fmla="val 978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27"/>
          <p:cNvSpPr/>
          <p:nvPr/>
        </p:nvSpPr>
        <p:spPr>
          <a:xfrm>
            <a:off x="3001355" y="3818662"/>
            <a:ext cx="883696" cy="847647"/>
          </a:xfrm>
          <a:prstGeom prst="donut">
            <a:avLst>
              <a:gd name="adj" fmla="val 978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27"/>
          <p:cNvSpPr/>
          <p:nvPr/>
        </p:nvSpPr>
        <p:spPr>
          <a:xfrm>
            <a:off x="3001354" y="4855878"/>
            <a:ext cx="883695" cy="836563"/>
          </a:xfrm>
          <a:prstGeom prst="donut">
            <a:avLst>
              <a:gd name="adj" fmla="val 978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27"/>
          <p:cNvSpPr/>
          <p:nvPr/>
        </p:nvSpPr>
        <p:spPr>
          <a:xfrm>
            <a:off x="2002559" y="2793218"/>
            <a:ext cx="848796" cy="836563"/>
          </a:xfrm>
          <a:prstGeom prst="donut">
            <a:avLst>
              <a:gd name="adj" fmla="val 978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27"/>
          <p:cNvSpPr/>
          <p:nvPr/>
        </p:nvSpPr>
        <p:spPr>
          <a:xfrm>
            <a:off x="2002559" y="4855878"/>
            <a:ext cx="883696" cy="836563"/>
          </a:xfrm>
          <a:prstGeom prst="donut">
            <a:avLst>
              <a:gd name="adj" fmla="val 978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27"/>
          <p:cNvSpPr/>
          <p:nvPr/>
        </p:nvSpPr>
        <p:spPr>
          <a:xfrm>
            <a:off x="806686" y="5790304"/>
            <a:ext cx="241126" cy="241907"/>
          </a:xfrm>
          <a:prstGeom prst="donut">
            <a:avLst>
              <a:gd name="adj" fmla="val 2383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27"/>
          <p:cNvSpPr/>
          <p:nvPr/>
        </p:nvSpPr>
        <p:spPr>
          <a:xfrm>
            <a:off x="1023471" y="5801729"/>
            <a:ext cx="12078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rPr>
              <a:t>기준정보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8" name="Google Shape;1108;p27"/>
          <p:cNvGrpSpPr/>
          <p:nvPr/>
        </p:nvGrpSpPr>
        <p:grpSpPr>
          <a:xfrm>
            <a:off x="8755551" y="1903705"/>
            <a:ext cx="1337204" cy="338554"/>
            <a:chOff x="5765132" y="471722"/>
            <a:chExt cx="1772318" cy="338554"/>
          </a:xfrm>
        </p:grpSpPr>
        <p:sp>
          <p:nvSpPr>
            <p:cNvPr id="1109" name="Google Shape;1109;p27"/>
            <p:cNvSpPr txBox="1"/>
            <p:nvPr/>
          </p:nvSpPr>
          <p:spPr>
            <a:xfrm>
              <a:off x="5800194" y="471722"/>
              <a:ext cx="17372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Illustrative</a:t>
              </a:r>
              <a:endParaRPr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0" name="Google Shape;1110;p27"/>
            <p:cNvGrpSpPr/>
            <p:nvPr/>
          </p:nvGrpSpPr>
          <p:grpSpPr>
            <a:xfrm>
              <a:off x="5765132" y="500725"/>
              <a:ext cx="1772318" cy="309551"/>
              <a:chOff x="5765132" y="500725"/>
              <a:chExt cx="1178121" cy="309551"/>
            </a:xfrm>
          </p:grpSpPr>
          <p:cxnSp>
            <p:nvCxnSpPr>
              <p:cNvPr id="1111" name="Google Shape;1111;p27"/>
              <p:cNvCxnSpPr/>
              <p:nvPr/>
            </p:nvCxnSpPr>
            <p:spPr>
              <a:xfrm>
                <a:off x="5765132" y="810276"/>
                <a:ext cx="117812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2" name="Google Shape;1112;p27"/>
              <p:cNvCxnSpPr/>
              <p:nvPr/>
            </p:nvCxnSpPr>
            <p:spPr>
              <a:xfrm>
                <a:off x="5765132" y="500725"/>
                <a:ext cx="117812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113" name="Google Shape;1113;p27"/>
          <p:cNvSpPr txBox="1"/>
          <p:nvPr/>
        </p:nvSpPr>
        <p:spPr>
          <a:xfrm>
            <a:off x="542395" y="1009963"/>
            <a:ext cx="10515600" cy="43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모델을 주제영역별로 구분하여 작성하면 데이터에 대한 이해도를 증가시켜  커뮤니케이션에 도움이 됩니다.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8"/>
          <p:cNvSpPr txBox="1">
            <a:spLocks noGrp="1"/>
          </p:cNvSpPr>
          <p:nvPr>
            <p:ph type="body" idx="1"/>
          </p:nvPr>
        </p:nvSpPr>
        <p:spPr>
          <a:xfrm>
            <a:off x="467614" y="1125104"/>
            <a:ext cx="111600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</a:pPr>
            <a:r>
              <a:rPr lang="ko-KR"/>
              <a:t>고객의 CIF(CustomerInformation File)를 이용하여 CRM, 실적, 각 업무영역 등으로 구분하여 구성 한 예</a:t>
            </a:r>
            <a:endParaRPr/>
          </a:p>
        </p:txBody>
      </p:sp>
      <p:sp>
        <p:nvSpPr>
          <p:cNvPr id="1119" name="Google Shape;1119;p28"/>
          <p:cNvSpPr/>
          <p:nvPr/>
        </p:nvSpPr>
        <p:spPr>
          <a:xfrm>
            <a:off x="7488088" y="2796986"/>
            <a:ext cx="2120665" cy="987653"/>
          </a:xfrm>
          <a:prstGeom prst="roundRect">
            <a:avLst>
              <a:gd name="adj" fmla="val 277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8"/>
          <p:cNvSpPr/>
          <p:nvPr/>
        </p:nvSpPr>
        <p:spPr>
          <a:xfrm>
            <a:off x="7488088" y="2449589"/>
            <a:ext cx="2120665" cy="353975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1" name="Google Shape;1121;p28"/>
          <p:cNvSpPr txBox="1"/>
          <p:nvPr/>
        </p:nvSpPr>
        <p:spPr>
          <a:xfrm>
            <a:off x="7514691" y="2461805"/>
            <a:ext cx="20810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업무특성 영역</a:t>
            </a:r>
            <a:endParaRPr/>
          </a:p>
        </p:txBody>
      </p:sp>
      <p:sp>
        <p:nvSpPr>
          <p:cNvPr id="1122" name="Google Shape;1122;p28"/>
          <p:cNvSpPr/>
          <p:nvPr/>
        </p:nvSpPr>
        <p:spPr>
          <a:xfrm>
            <a:off x="1304391" y="4877027"/>
            <a:ext cx="2061945" cy="987653"/>
          </a:xfrm>
          <a:prstGeom prst="roundRect">
            <a:avLst>
              <a:gd name="adj" fmla="val 277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28"/>
          <p:cNvSpPr/>
          <p:nvPr/>
        </p:nvSpPr>
        <p:spPr>
          <a:xfrm>
            <a:off x="1304391" y="4529630"/>
            <a:ext cx="2061945" cy="353975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4" name="Google Shape;1124;p28"/>
          <p:cNvSpPr txBox="1"/>
          <p:nvPr/>
        </p:nvSpPr>
        <p:spPr>
          <a:xfrm>
            <a:off x="1330995" y="4541846"/>
            <a:ext cx="2023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실적 영역</a:t>
            </a:r>
            <a:endParaRPr/>
          </a:p>
        </p:txBody>
      </p:sp>
      <p:sp>
        <p:nvSpPr>
          <p:cNvPr id="1125" name="Google Shape;1125;p28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1.5 주제영역 예시 – 금융(정보계 영역: 통합 고객관리) </a:t>
            </a:r>
            <a:endParaRPr/>
          </a:p>
        </p:txBody>
      </p:sp>
      <p:sp>
        <p:nvSpPr>
          <p:cNvPr id="1126" name="Google Shape;1126;p28"/>
          <p:cNvSpPr/>
          <p:nvPr/>
        </p:nvSpPr>
        <p:spPr>
          <a:xfrm>
            <a:off x="4459138" y="3560362"/>
            <a:ext cx="2288040" cy="1207694"/>
          </a:xfrm>
          <a:prstGeom prst="roundRect">
            <a:avLst>
              <a:gd name="adj" fmla="val 277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8"/>
          <p:cNvSpPr/>
          <p:nvPr/>
        </p:nvSpPr>
        <p:spPr>
          <a:xfrm>
            <a:off x="4459138" y="3212965"/>
            <a:ext cx="2288040" cy="353975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8" name="Google Shape;1128;p28"/>
          <p:cNvSpPr txBox="1"/>
          <p:nvPr/>
        </p:nvSpPr>
        <p:spPr>
          <a:xfrm>
            <a:off x="4485741" y="3225181"/>
            <a:ext cx="22453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통합 프로파일</a:t>
            </a:r>
            <a:endParaRPr/>
          </a:p>
        </p:txBody>
      </p:sp>
      <p:sp>
        <p:nvSpPr>
          <p:cNvPr id="1129" name="Google Shape;1129;p28"/>
          <p:cNvSpPr/>
          <p:nvPr/>
        </p:nvSpPr>
        <p:spPr>
          <a:xfrm>
            <a:off x="1330994" y="2739196"/>
            <a:ext cx="2061945" cy="987654"/>
          </a:xfrm>
          <a:prstGeom prst="roundRect">
            <a:avLst>
              <a:gd name="adj" fmla="val 277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28"/>
          <p:cNvSpPr/>
          <p:nvPr/>
        </p:nvSpPr>
        <p:spPr>
          <a:xfrm>
            <a:off x="1330994" y="2391798"/>
            <a:ext cx="2061945" cy="353975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1" name="Google Shape;1131;p28"/>
          <p:cNvSpPr txBox="1"/>
          <p:nvPr/>
        </p:nvSpPr>
        <p:spPr>
          <a:xfrm>
            <a:off x="1357598" y="2404014"/>
            <a:ext cx="2023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CRM 영역</a:t>
            </a:r>
            <a:endParaRPr/>
          </a:p>
        </p:txBody>
      </p:sp>
      <p:sp>
        <p:nvSpPr>
          <p:cNvPr id="1132" name="Google Shape;1132;p28"/>
          <p:cNvSpPr/>
          <p:nvPr/>
        </p:nvSpPr>
        <p:spPr>
          <a:xfrm>
            <a:off x="7461485" y="4795398"/>
            <a:ext cx="2120665" cy="987653"/>
          </a:xfrm>
          <a:prstGeom prst="roundRect">
            <a:avLst>
              <a:gd name="adj" fmla="val 277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28"/>
          <p:cNvSpPr/>
          <p:nvPr/>
        </p:nvSpPr>
        <p:spPr>
          <a:xfrm>
            <a:off x="7461485" y="4448001"/>
            <a:ext cx="2120665" cy="353975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4" name="Google Shape;1134;p28"/>
          <p:cNvSpPr txBox="1"/>
          <p:nvPr/>
        </p:nvSpPr>
        <p:spPr>
          <a:xfrm>
            <a:off x="7488088" y="4460217"/>
            <a:ext cx="20810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프로파일 영역</a:t>
            </a:r>
            <a:endParaRPr/>
          </a:p>
        </p:txBody>
      </p:sp>
      <p:cxnSp>
        <p:nvCxnSpPr>
          <p:cNvPr id="1135" name="Google Shape;1135;p28"/>
          <p:cNvCxnSpPr>
            <a:stCxn id="1126" idx="1"/>
            <a:endCxn id="1129" idx="3"/>
          </p:cNvCxnSpPr>
          <p:nvPr/>
        </p:nvCxnSpPr>
        <p:spPr>
          <a:xfrm rot="10800000">
            <a:off x="3392938" y="3233009"/>
            <a:ext cx="1066200" cy="9312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36" name="Google Shape;1136;p28"/>
          <p:cNvCxnSpPr>
            <a:stCxn id="1126" idx="1"/>
            <a:endCxn id="1122" idx="3"/>
          </p:cNvCxnSpPr>
          <p:nvPr/>
        </p:nvCxnSpPr>
        <p:spPr>
          <a:xfrm flipH="1">
            <a:off x="3366238" y="4164209"/>
            <a:ext cx="1092900" cy="1206600"/>
          </a:xfrm>
          <a:prstGeom prst="bentConnector3">
            <a:avLst>
              <a:gd name="adj1" fmla="val 49996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37" name="Google Shape;1137;p28"/>
          <p:cNvCxnSpPr>
            <a:stCxn id="1126" idx="3"/>
            <a:endCxn id="1119" idx="1"/>
          </p:cNvCxnSpPr>
          <p:nvPr/>
        </p:nvCxnSpPr>
        <p:spPr>
          <a:xfrm rot="10800000" flipH="1">
            <a:off x="6747178" y="3290909"/>
            <a:ext cx="741000" cy="873300"/>
          </a:xfrm>
          <a:prstGeom prst="bentConnector3">
            <a:avLst>
              <a:gd name="adj1" fmla="val 49994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38" name="Google Shape;1138;p28"/>
          <p:cNvCxnSpPr>
            <a:stCxn id="1126" idx="3"/>
            <a:endCxn id="1132" idx="1"/>
          </p:cNvCxnSpPr>
          <p:nvPr/>
        </p:nvCxnSpPr>
        <p:spPr>
          <a:xfrm>
            <a:off x="6747178" y="4164209"/>
            <a:ext cx="714300" cy="11250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39" name="Google Shape;1139;p28"/>
          <p:cNvSpPr/>
          <p:nvPr/>
        </p:nvSpPr>
        <p:spPr>
          <a:xfrm>
            <a:off x="1724091" y="2915118"/>
            <a:ext cx="1264788" cy="271788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세대/비망/접촉대리인</a:t>
            </a:r>
            <a:endParaRPr/>
          </a:p>
        </p:txBody>
      </p:sp>
      <p:sp>
        <p:nvSpPr>
          <p:cNvPr id="1140" name="Google Shape;1140;p28"/>
          <p:cNvSpPr/>
          <p:nvPr/>
        </p:nvSpPr>
        <p:spPr>
          <a:xfrm>
            <a:off x="1724091" y="3286528"/>
            <a:ext cx="1264788" cy="271788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접촉이력/관련고객</a:t>
            </a:r>
            <a:endParaRPr/>
          </a:p>
        </p:txBody>
      </p:sp>
      <p:sp>
        <p:nvSpPr>
          <p:cNvPr id="1141" name="Google Shape;1141;p28"/>
          <p:cNvSpPr/>
          <p:nvPr/>
        </p:nvSpPr>
        <p:spPr>
          <a:xfrm>
            <a:off x="1696436" y="5022384"/>
            <a:ext cx="1264788" cy="271788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수신실적/여신실적</a:t>
            </a:r>
            <a:endParaRPr/>
          </a:p>
        </p:txBody>
      </p:sp>
      <p:sp>
        <p:nvSpPr>
          <p:cNvPr id="1142" name="Google Shape;1142;p28"/>
          <p:cNvSpPr/>
          <p:nvPr/>
        </p:nvSpPr>
        <p:spPr>
          <a:xfrm>
            <a:off x="1692920" y="5375801"/>
            <a:ext cx="1264788" cy="271788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카드실적/</a:t>
            </a:r>
            <a:r>
              <a:rPr lang="ko-KR" sz="900" b="1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공제/외국환</a:t>
            </a:r>
            <a:endParaRPr sz="900" b="1" i="0" u="none" strike="noStrike" cap="non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43" name="Google Shape;1143;p28"/>
          <p:cNvSpPr/>
          <p:nvPr/>
        </p:nvSpPr>
        <p:spPr>
          <a:xfrm>
            <a:off x="4970764" y="3847797"/>
            <a:ext cx="1264788" cy="271788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통합고객정보</a:t>
            </a:r>
            <a:endParaRPr sz="900" b="1" i="0" u="none" strike="noStrike" cap="non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44" name="Google Shape;1144;p28"/>
          <p:cNvSpPr txBox="1"/>
          <p:nvPr/>
        </p:nvSpPr>
        <p:spPr>
          <a:xfrm>
            <a:off x="4586505" y="4189839"/>
            <a:ext cx="2061945" cy="38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PK:실명번호</a:t>
            </a:r>
            <a:endParaRPr sz="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성명,사업자명,업종,고객구분,생일,(자택/직장/기타)우편번호,주소,전화번호 등</a:t>
            </a:r>
            <a:endParaRPr/>
          </a:p>
        </p:txBody>
      </p:sp>
      <p:sp>
        <p:nvSpPr>
          <p:cNvPr id="1145" name="Google Shape;1145;p28"/>
          <p:cNvSpPr/>
          <p:nvPr/>
        </p:nvSpPr>
        <p:spPr>
          <a:xfrm>
            <a:off x="7894068" y="2917384"/>
            <a:ext cx="1264788" cy="271788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수신/여신</a:t>
            </a:r>
            <a:endParaRPr/>
          </a:p>
        </p:txBody>
      </p:sp>
      <p:sp>
        <p:nvSpPr>
          <p:cNvPr id="1146" name="Google Shape;1146;p28"/>
          <p:cNvSpPr/>
          <p:nvPr/>
        </p:nvSpPr>
        <p:spPr>
          <a:xfrm>
            <a:off x="7894068" y="3351011"/>
            <a:ext cx="1264788" cy="271788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외환/카드/보험</a:t>
            </a:r>
            <a:endParaRPr/>
          </a:p>
        </p:txBody>
      </p:sp>
      <p:sp>
        <p:nvSpPr>
          <p:cNvPr id="1147" name="Google Shape;1147;p28"/>
          <p:cNvSpPr/>
          <p:nvPr/>
        </p:nvSpPr>
        <p:spPr>
          <a:xfrm>
            <a:off x="7894068" y="4895246"/>
            <a:ext cx="1264788" cy="271788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주소/연락처</a:t>
            </a:r>
            <a:endParaRPr/>
          </a:p>
        </p:txBody>
      </p:sp>
      <p:sp>
        <p:nvSpPr>
          <p:cNvPr id="1148" name="Google Shape;1148;p28"/>
          <p:cNvSpPr/>
          <p:nvPr/>
        </p:nvSpPr>
        <p:spPr>
          <a:xfrm>
            <a:off x="7894068" y="5255110"/>
            <a:ext cx="1264788" cy="271788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기념일/재무/법인</a:t>
            </a:r>
            <a:endParaRPr/>
          </a:p>
        </p:txBody>
      </p:sp>
      <p:sp>
        <p:nvSpPr>
          <p:cNvPr id="1149" name="Google Shape;1149;p28"/>
          <p:cNvSpPr/>
          <p:nvPr/>
        </p:nvSpPr>
        <p:spPr>
          <a:xfrm>
            <a:off x="638175" y="1568775"/>
            <a:ext cx="9915525" cy="4584375"/>
          </a:xfrm>
          <a:prstGeom prst="roundRect">
            <a:avLst>
              <a:gd name="adj" fmla="val 277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28"/>
          <p:cNvSpPr txBox="1"/>
          <p:nvPr/>
        </p:nvSpPr>
        <p:spPr>
          <a:xfrm>
            <a:off x="638175" y="1579586"/>
            <a:ext cx="2981325" cy="38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통합 고객관리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1" name="Google Shape;1151;p28"/>
          <p:cNvGrpSpPr/>
          <p:nvPr/>
        </p:nvGrpSpPr>
        <p:grpSpPr>
          <a:xfrm>
            <a:off x="8900551" y="1727671"/>
            <a:ext cx="1337204" cy="338554"/>
            <a:chOff x="5765132" y="471722"/>
            <a:chExt cx="1772318" cy="338554"/>
          </a:xfrm>
        </p:grpSpPr>
        <p:sp>
          <p:nvSpPr>
            <p:cNvPr id="1152" name="Google Shape;1152;p28"/>
            <p:cNvSpPr txBox="1"/>
            <p:nvPr/>
          </p:nvSpPr>
          <p:spPr>
            <a:xfrm>
              <a:off x="5800194" y="471722"/>
              <a:ext cx="17372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Illustrative</a:t>
              </a:r>
              <a:endParaRPr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3" name="Google Shape;1153;p28"/>
            <p:cNvGrpSpPr/>
            <p:nvPr/>
          </p:nvGrpSpPr>
          <p:grpSpPr>
            <a:xfrm>
              <a:off x="5765132" y="500725"/>
              <a:ext cx="1772318" cy="309551"/>
              <a:chOff x="5765132" y="500725"/>
              <a:chExt cx="1178121" cy="309551"/>
            </a:xfrm>
          </p:grpSpPr>
          <p:cxnSp>
            <p:nvCxnSpPr>
              <p:cNvPr id="1154" name="Google Shape;1154;p28"/>
              <p:cNvCxnSpPr/>
              <p:nvPr/>
            </p:nvCxnSpPr>
            <p:spPr>
              <a:xfrm>
                <a:off x="5765132" y="810276"/>
                <a:ext cx="117812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5" name="Google Shape;1155;p28"/>
              <p:cNvCxnSpPr/>
              <p:nvPr/>
            </p:nvCxnSpPr>
            <p:spPr>
              <a:xfrm>
                <a:off x="5765132" y="500725"/>
                <a:ext cx="117812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9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1.5 주제영역 예시 - 제조</a:t>
            </a:r>
            <a:endParaRPr/>
          </a:p>
        </p:txBody>
      </p:sp>
      <p:grpSp>
        <p:nvGrpSpPr>
          <p:cNvPr id="1161" name="Google Shape;1161;p29"/>
          <p:cNvGrpSpPr/>
          <p:nvPr/>
        </p:nvGrpSpPr>
        <p:grpSpPr>
          <a:xfrm>
            <a:off x="955987" y="1402376"/>
            <a:ext cx="10503015" cy="430886"/>
            <a:chOff x="577309" y="1024364"/>
            <a:chExt cx="12368464" cy="904775"/>
          </a:xfrm>
        </p:grpSpPr>
        <p:sp>
          <p:nvSpPr>
            <p:cNvPr id="1162" name="Google Shape;1162;p29"/>
            <p:cNvSpPr/>
            <p:nvPr/>
          </p:nvSpPr>
          <p:spPr>
            <a:xfrm>
              <a:off x="577309" y="1024364"/>
              <a:ext cx="1483895" cy="904775"/>
            </a:xfrm>
            <a:prstGeom prst="homePlate">
              <a:avLst>
                <a:gd name="adj" fmla="val 36170"/>
              </a:avLst>
            </a:prstGeom>
            <a:solidFill>
              <a:srgbClr val="3D4B5F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마케팅</a:t>
              </a: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2132247" y="1024364"/>
              <a:ext cx="1483895" cy="904775"/>
            </a:xfrm>
            <a:prstGeom prst="homePlate">
              <a:avLst>
                <a:gd name="adj" fmla="val 36170"/>
              </a:avLst>
            </a:prstGeom>
            <a:solidFill>
              <a:srgbClr val="3D4B5F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개발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(R&amp;D)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3687185" y="1024364"/>
              <a:ext cx="1483895" cy="904775"/>
            </a:xfrm>
            <a:prstGeom prst="homePlate">
              <a:avLst>
                <a:gd name="adj" fmla="val 36170"/>
              </a:avLst>
            </a:prstGeom>
            <a:solidFill>
              <a:srgbClr val="3D4B5F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영업</a:t>
              </a: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5242123" y="1024364"/>
              <a:ext cx="1483895" cy="904775"/>
            </a:xfrm>
            <a:prstGeom prst="homePlate">
              <a:avLst>
                <a:gd name="adj" fmla="val 36170"/>
              </a:avLst>
            </a:prstGeom>
            <a:solidFill>
              <a:srgbClr val="3D4B5F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구매</a:t>
              </a:r>
              <a:endParaRPr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6797061" y="1024364"/>
              <a:ext cx="1483895" cy="904775"/>
            </a:xfrm>
            <a:prstGeom prst="homePlate">
              <a:avLst>
                <a:gd name="adj" fmla="val 36170"/>
              </a:avLst>
            </a:prstGeom>
            <a:solidFill>
              <a:srgbClr val="3D4B5F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제조</a:t>
              </a: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8351999" y="1024364"/>
              <a:ext cx="1483895" cy="904775"/>
            </a:xfrm>
            <a:prstGeom prst="homePlate">
              <a:avLst>
                <a:gd name="adj" fmla="val 36170"/>
              </a:avLst>
            </a:prstGeom>
            <a:solidFill>
              <a:srgbClr val="3D4B5F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설비</a:t>
              </a: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9906937" y="1024364"/>
              <a:ext cx="1483895" cy="904775"/>
            </a:xfrm>
            <a:prstGeom prst="homePlate">
              <a:avLst>
                <a:gd name="adj" fmla="val 36170"/>
              </a:avLst>
            </a:prstGeom>
            <a:solidFill>
              <a:srgbClr val="3D4B5F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물류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11461878" y="1024364"/>
              <a:ext cx="1483895" cy="904775"/>
            </a:xfrm>
            <a:prstGeom prst="homePlate">
              <a:avLst>
                <a:gd name="adj" fmla="val 36170"/>
              </a:avLst>
            </a:prstGeom>
            <a:solidFill>
              <a:srgbClr val="3D4B5F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경영관리</a:t>
              </a:r>
              <a:endParaRPr/>
            </a:p>
          </p:txBody>
        </p:sp>
      </p:grpSp>
      <p:sp>
        <p:nvSpPr>
          <p:cNvPr id="1170" name="Google Shape;1170;p29"/>
          <p:cNvSpPr/>
          <p:nvPr/>
        </p:nvSpPr>
        <p:spPr>
          <a:xfrm>
            <a:off x="955987" y="4054504"/>
            <a:ext cx="1852613" cy="107077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관계자/담당자</a:t>
            </a:r>
            <a:endParaRPr/>
          </a:p>
        </p:txBody>
      </p:sp>
      <p:sp>
        <p:nvSpPr>
          <p:cNvPr id="1171" name="Google Shape;1171;p29"/>
          <p:cNvSpPr txBox="1"/>
          <p:nvPr/>
        </p:nvSpPr>
        <p:spPr>
          <a:xfrm>
            <a:off x="864083" y="1068785"/>
            <a:ext cx="15792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■ Level 0 프로세스</a:t>
            </a:r>
            <a:endParaRPr/>
          </a:p>
        </p:txBody>
      </p:sp>
      <p:sp>
        <p:nvSpPr>
          <p:cNvPr id="1172" name="Google Shape;1172;p29"/>
          <p:cNvSpPr/>
          <p:nvPr/>
        </p:nvSpPr>
        <p:spPr>
          <a:xfrm>
            <a:off x="955987" y="2823402"/>
            <a:ext cx="1852613" cy="107077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관련업체</a:t>
            </a:r>
            <a:endParaRPr/>
          </a:p>
        </p:txBody>
      </p:sp>
      <p:sp>
        <p:nvSpPr>
          <p:cNvPr id="1173" name="Google Shape;1173;p29"/>
          <p:cNvSpPr/>
          <p:nvPr/>
        </p:nvSpPr>
        <p:spPr>
          <a:xfrm>
            <a:off x="1067604" y="3148781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고객사</a:t>
            </a:r>
            <a:endParaRPr/>
          </a:p>
        </p:txBody>
      </p:sp>
      <p:sp>
        <p:nvSpPr>
          <p:cNvPr id="1174" name="Google Shape;1174;p29"/>
          <p:cNvSpPr/>
          <p:nvPr/>
        </p:nvSpPr>
        <p:spPr>
          <a:xfrm>
            <a:off x="1882293" y="3138220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공급업체</a:t>
            </a:r>
            <a:endParaRPr/>
          </a:p>
        </p:txBody>
      </p:sp>
      <p:sp>
        <p:nvSpPr>
          <p:cNvPr id="1175" name="Google Shape;1175;p29"/>
          <p:cNvSpPr/>
          <p:nvPr/>
        </p:nvSpPr>
        <p:spPr>
          <a:xfrm>
            <a:off x="1073861" y="3450589"/>
            <a:ext cx="757238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운송업체</a:t>
            </a:r>
            <a:endParaRPr/>
          </a:p>
        </p:txBody>
      </p:sp>
      <p:sp>
        <p:nvSpPr>
          <p:cNvPr id="1176" name="Google Shape;1176;p29"/>
          <p:cNvSpPr/>
          <p:nvPr/>
        </p:nvSpPr>
        <p:spPr>
          <a:xfrm>
            <a:off x="1885274" y="3450589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협력업체</a:t>
            </a:r>
            <a:endParaRPr/>
          </a:p>
        </p:txBody>
      </p:sp>
      <p:sp>
        <p:nvSpPr>
          <p:cNvPr id="1177" name="Google Shape;1177;p29"/>
          <p:cNvSpPr/>
          <p:nvPr/>
        </p:nvSpPr>
        <p:spPr>
          <a:xfrm>
            <a:off x="939053" y="5252292"/>
            <a:ext cx="1852613" cy="107077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제품</a:t>
            </a:r>
            <a:endParaRPr/>
          </a:p>
        </p:txBody>
      </p:sp>
      <p:sp>
        <p:nvSpPr>
          <p:cNvPr id="1178" name="Google Shape;1178;p29"/>
          <p:cNvSpPr/>
          <p:nvPr/>
        </p:nvSpPr>
        <p:spPr>
          <a:xfrm>
            <a:off x="1066444" y="4380178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직원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29"/>
          <p:cNvSpPr/>
          <p:nvPr/>
        </p:nvSpPr>
        <p:spPr>
          <a:xfrm>
            <a:off x="1881133" y="4369617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</a:t>
            </a:r>
            <a:endParaRPr/>
          </a:p>
        </p:txBody>
      </p:sp>
      <p:sp>
        <p:nvSpPr>
          <p:cNvPr id="1180" name="Google Shape;1180;p29"/>
          <p:cNvSpPr/>
          <p:nvPr/>
        </p:nvSpPr>
        <p:spPr>
          <a:xfrm>
            <a:off x="1072701" y="4681986"/>
            <a:ext cx="757238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조직</a:t>
            </a:r>
            <a:endParaRPr/>
          </a:p>
        </p:txBody>
      </p:sp>
      <p:sp>
        <p:nvSpPr>
          <p:cNvPr id="1181" name="Google Shape;1181;p29"/>
          <p:cNvSpPr/>
          <p:nvPr/>
        </p:nvSpPr>
        <p:spPr>
          <a:xfrm>
            <a:off x="1884114" y="4681986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endParaRPr/>
          </a:p>
        </p:txBody>
      </p:sp>
      <p:sp>
        <p:nvSpPr>
          <p:cNvPr id="1182" name="Google Shape;1182;p29"/>
          <p:cNvSpPr/>
          <p:nvPr/>
        </p:nvSpPr>
        <p:spPr>
          <a:xfrm>
            <a:off x="1046529" y="5572282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제품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29"/>
          <p:cNvSpPr/>
          <p:nvPr/>
        </p:nvSpPr>
        <p:spPr>
          <a:xfrm>
            <a:off x="1861218" y="5561721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1184" name="Google Shape;1184;p29"/>
          <p:cNvSpPr/>
          <p:nvPr/>
        </p:nvSpPr>
        <p:spPr>
          <a:xfrm>
            <a:off x="1052786" y="5874090"/>
            <a:ext cx="757238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29"/>
          <p:cNvSpPr/>
          <p:nvPr/>
        </p:nvSpPr>
        <p:spPr>
          <a:xfrm>
            <a:off x="1864199" y="5874090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29"/>
          <p:cNvSpPr/>
          <p:nvPr/>
        </p:nvSpPr>
        <p:spPr>
          <a:xfrm>
            <a:off x="7179641" y="2822123"/>
            <a:ext cx="1852613" cy="930971"/>
          </a:xfrm>
          <a:prstGeom prst="rect">
            <a:avLst/>
          </a:prstGeom>
          <a:solidFill>
            <a:srgbClr val="54813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구매 이벤트</a:t>
            </a:r>
            <a:endParaRPr/>
          </a:p>
        </p:txBody>
      </p:sp>
      <p:sp>
        <p:nvSpPr>
          <p:cNvPr id="1187" name="Google Shape;1187;p29"/>
          <p:cNvSpPr/>
          <p:nvPr/>
        </p:nvSpPr>
        <p:spPr>
          <a:xfrm>
            <a:off x="7179641" y="3881774"/>
            <a:ext cx="1852613" cy="1130629"/>
          </a:xfrm>
          <a:prstGeom prst="rect">
            <a:avLst/>
          </a:prstGeom>
          <a:solidFill>
            <a:srgbClr val="54813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제조 이벤트</a:t>
            </a:r>
            <a:endParaRPr/>
          </a:p>
        </p:txBody>
      </p:sp>
      <p:sp>
        <p:nvSpPr>
          <p:cNvPr id="1188" name="Google Shape;1188;p29"/>
          <p:cNvSpPr/>
          <p:nvPr/>
        </p:nvSpPr>
        <p:spPr>
          <a:xfrm>
            <a:off x="7179641" y="5182438"/>
            <a:ext cx="1852613" cy="627187"/>
          </a:xfrm>
          <a:prstGeom prst="rect">
            <a:avLst/>
          </a:prstGeom>
          <a:solidFill>
            <a:srgbClr val="54813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설비 이벤트</a:t>
            </a:r>
            <a:endParaRPr/>
          </a:p>
        </p:txBody>
      </p:sp>
      <p:sp>
        <p:nvSpPr>
          <p:cNvPr id="1189" name="Google Shape;1189;p29"/>
          <p:cNvSpPr/>
          <p:nvPr/>
        </p:nvSpPr>
        <p:spPr>
          <a:xfrm>
            <a:off x="7179641" y="5901609"/>
            <a:ext cx="1852613" cy="421453"/>
          </a:xfrm>
          <a:prstGeom prst="rect">
            <a:avLst/>
          </a:prstGeom>
          <a:solidFill>
            <a:srgbClr val="54813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물류 이벤트</a:t>
            </a:r>
            <a:endParaRPr/>
          </a:p>
        </p:txBody>
      </p:sp>
      <p:sp>
        <p:nvSpPr>
          <p:cNvPr id="1190" name="Google Shape;1190;p29"/>
          <p:cNvSpPr/>
          <p:nvPr/>
        </p:nvSpPr>
        <p:spPr>
          <a:xfrm>
            <a:off x="9246945" y="2822123"/>
            <a:ext cx="1852613" cy="929147"/>
          </a:xfrm>
          <a:prstGeom prst="rect">
            <a:avLst/>
          </a:prstGeom>
          <a:solidFill>
            <a:srgbClr val="54813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경영관리 이벤트</a:t>
            </a:r>
            <a:endParaRPr/>
          </a:p>
        </p:txBody>
      </p:sp>
      <p:sp>
        <p:nvSpPr>
          <p:cNvPr id="1191" name="Google Shape;1191;p29"/>
          <p:cNvSpPr/>
          <p:nvPr/>
        </p:nvSpPr>
        <p:spPr>
          <a:xfrm>
            <a:off x="2969407" y="2823402"/>
            <a:ext cx="1852613" cy="107077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자원/설비</a:t>
            </a:r>
            <a:endParaRPr/>
          </a:p>
        </p:txBody>
      </p:sp>
      <p:sp>
        <p:nvSpPr>
          <p:cNvPr id="1192" name="Google Shape;1192;p29"/>
          <p:cNvSpPr/>
          <p:nvPr/>
        </p:nvSpPr>
        <p:spPr>
          <a:xfrm>
            <a:off x="3059714" y="3143392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설비분류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29"/>
          <p:cNvSpPr/>
          <p:nvPr/>
        </p:nvSpPr>
        <p:spPr>
          <a:xfrm>
            <a:off x="3874403" y="3132831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설비 목록</a:t>
            </a:r>
            <a:endParaRPr/>
          </a:p>
        </p:txBody>
      </p:sp>
      <p:sp>
        <p:nvSpPr>
          <p:cNvPr id="1194" name="Google Shape;1194;p29"/>
          <p:cNvSpPr/>
          <p:nvPr/>
        </p:nvSpPr>
        <p:spPr>
          <a:xfrm>
            <a:off x="3065971" y="3445200"/>
            <a:ext cx="757238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9"/>
          <p:cNvSpPr/>
          <p:nvPr/>
        </p:nvSpPr>
        <p:spPr>
          <a:xfrm>
            <a:off x="3877384" y="3445200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9"/>
          <p:cNvSpPr/>
          <p:nvPr/>
        </p:nvSpPr>
        <p:spPr>
          <a:xfrm>
            <a:off x="7345434" y="3104456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구매요청</a:t>
            </a:r>
            <a:endParaRPr/>
          </a:p>
        </p:txBody>
      </p:sp>
      <p:sp>
        <p:nvSpPr>
          <p:cNvPr id="1197" name="Google Shape;1197;p29"/>
          <p:cNvSpPr/>
          <p:nvPr/>
        </p:nvSpPr>
        <p:spPr>
          <a:xfrm>
            <a:off x="8160123" y="3093895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구매주문</a:t>
            </a:r>
            <a:endParaRPr/>
          </a:p>
        </p:txBody>
      </p:sp>
      <p:sp>
        <p:nvSpPr>
          <p:cNvPr id="1198" name="Google Shape;1198;p29"/>
          <p:cNvSpPr/>
          <p:nvPr/>
        </p:nvSpPr>
        <p:spPr>
          <a:xfrm>
            <a:off x="7351691" y="3406264"/>
            <a:ext cx="757238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입고</a:t>
            </a:r>
            <a:endParaRPr/>
          </a:p>
        </p:txBody>
      </p:sp>
      <p:sp>
        <p:nvSpPr>
          <p:cNvPr id="1199" name="Google Shape;1199;p29"/>
          <p:cNvSpPr/>
          <p:nvPr/>
        </p:nvSpPr>
        <p:spPr>
          <a:xfrm>
            <a:off x="8163104" y="3406264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통관</a:t>
            </a:r>
            <a:endParaRPr/>
          </a:p>
        </p:txBody>
      </p:sp>
      <p:sp>
        <p:nvSpPr>
          <p:cNvPr id="1200" name="Google Shape;1200;p29"/>
          <p:cNvSpPr/>
          <p:nvPr/>
        </p:nvSpPr>
        <p:spPr>
          <a:xfrm>
            <a:off x="7342453" y="4267875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생산 계획</a:t>
            </a:r>
            <a:endParaRPr/>
          </a:p>
        </p:txBody>
      </p:sp>
      <p:sp>
        <p:nvSpPr>
          <p:cNvPr id="1201" name="Google Shape;1201;p29"/>
          <p:cNvSpPr/>
          <p:nvPr/>
        </p:nvSpPr>
        <p:spPr>
          <a:xfrm>
            <a:off x="8157142" y="4257314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공정</a:t>
            </a:r>
            <a:endParaRPr/>
          </a:p>
        </p:txBody>
      </p:sp>
      <p:sp>
        <p:nvSpPr>
          <p:cNvPr id="1202" name="Google Shape;1202;p29"/>
          <p:cNvSpPr/>
          <p:nvPr/>
        </p:nvSpPr>
        <p:spPr>
          <a:xfrm>
            <a:off x="7348710" y="4569683"/>
            <a:ext cx="757238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수리</a:t>
            </a:r>
            <a:endParaRPr/>
          </a:p>
        </p:txBody>
      </p:sp>
      <p:sp>
        <p:nvSpPr>
          <p:cNvPr id="1203" name="Google Shape;1203;p29"/>
          <p:cNvSpPr/>
          <p:nvPr/>
        </p:nvSpPr>
        <p:spPr>
          <a:xfrm>
            <a:off x="8160123" y="4569683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생산실적</a:t>
            </a:r>
            <a:endParaRPr/>
          </a:p>
        </p:txBody>
      </p:sp>
      <p:sp>
        <p:nvSpPr>
          <p:cNvPr id="1204" name="Google Shape;1204;p29"/>
          <p:cNvSpPr/>
          <p:nvPr/>
        </p:nvSpPr>
        <p:spPr>
          <a:xfrm>
            <a:off x="9246945" y="3895427"/>
            <a:ext cx="1852613" cy="1116976"/>
          </a:xfrm>
          <a:prstGeom prst="rect">
            <a:avLst/>
          </a:prstGeom>
          <a:solidFill>
            <a:srgbClr val="54813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품질</a:t>
            </a:r>
            <a:endParaRPr/>
          </a:p>
        </p:txBody>
      </p:sp>
      <p:sp>
        <p:nvSpPr>
          <p:cNvPr id="1205" name="Google Shape;1205;p29"/>
          <p:cNvSpPr/>
          <p:nvPr/>
        </p:nvSpPr>
        <p:spPr>
          <a:xfrm>
            <a:off x="9417602" y="4217887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패널 품질</a:t>
            </a:r>
            <a:endParaRPr/>
          </a:p>
        </p:txBody>
      </p:sp>
      <p:sp>
        <p:nvSpPr>
          <p:cNvPr id="1206" name="Google Shape;1206;p29"/>
          <p:cNvSpPr/>
          <p:nvPr/>
        </p:nvSpPr>
        <p:spPr>
          <a:xfrm>
            <a:off x="10232291" y="4207326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모듈</a:t>
            </a:r>
            <a:endParaRPr/>
          </a:p>
        </p:txBody>
      </p:sp>
      <p:sp>
        <p:nvSpPr>
          <p:cNvPr id="1207" name="Google Shape;1207;p29"/>
          <p:cNvSpPr/>
          <p:nvPr/>
        </p:nvSpPr>
        <p:spPr>
          <a:xfrm>
            <a:off x="9423859" y="4519695"/>
            <a:ext cx="757238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고객품질</a:t>
            </a:r>
            <a:endParaRPr/>
          </a:p>
        </p:txBody>
      </p:sp>
      <p:sp>
        <p:nvSpPr>
          <p:cNvPr id="1208" name="Google Shape;1208;p29"/>
          <p:cNvSpPr/>
          <p:nvPr/>
        </p:nvSpPr>
        <p:spPr>
          <a:xfrm>
            <a:off x="10235272" y="4519695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필드품질</a:t>
            </a:r>
            <a:endParaRPr/>
          </a:p>
        </p:txBody>
      </p:sp>
      <p:sp>
        <p:nvSpPr>
          <p:cNvPr id="1209" name="Google Shape;1209;p29"/>
          <p:cNvSpPr/>
          <p:nvPr/>
        </p:nvSpPr>
        <p:spPr>
          <a:xfrm>
            <a:off x="9246945" y="5170135"/>
            <a:ext cx="1852613" cy="1152928"/>
          </a:xfrm>
          <a:prstGeom prst="rect">
            <a:avLst/>
          </a:prstGeom>
          <a:solidFill>
            <a:srgbClr val="54813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자재 Event</a:t>
            </a:r>
            <a:endParaRPr sz="1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29"/>
          <p:cNvSpPr/>
          <p:nvPr/>
        </p:nvSpPr>
        <p:spPr>
          <a:xfrm>
            <a:off x="9375752" y="5490125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자재요청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29"/>
          <p:cNvSpPr/>
          <p:nvPr/>
        </p:nvSpPr>
        <p:spPr>
          <a:xfrm>
            <a:off x="10190441" y="5479564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반품</a:t>
            </a:r>
            <a:endParaRPr/>
          </a:p>
        </p:txBody>
      </p:sp>
      <p:sp>
        <p:nvSpPr>
          <p:cNvPr id="1212" name="Google Shape;1212;p29"/>
          <p:cNvSpPr/>
          <p:nvPr/>
        </p:nvSpPr>
        <p:spPr>
          <a:xfrm>
            <a:off x="9382009" y="5791933"/>
            <a:ext cx="757238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재공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29"/>
          <p:cNvSpPr/>
          <p:nvPr/>
        </p:nvSpPr>
        <p:spPr>
          <a:xfrm>
            <a:off x="10193422" y="5791933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폐기</a:t>
            </a:r>
            <a:endParaRPr/>
          </a:p>
        </p:txBody>
      </p:sp>
      <p:grpSp>
        <p:nvGrpSpPr>
          <p:cNvPr id="1214" name="Google Shape;1214;p29"/>
          <p:cNvGrpSpPr/>
          <p:nvPr/>
        </p:nvGrpSpPr>
        <p:grpSpPr>
          <a:xfrm>
            <a:off x="5046989" y="2828683"/>
            <a:ext cx="1852613" cy="2296591"/>
            <a:chOff x="4708324" y="2333160"/>
            <a:chExt cx="1852613" cy="2131299"/>
          </a:xfrm>
        </p:grpSpPr>
        <p:sp>
          <p:nvSpPr>
            <p:cNvPr id="1215" name="Google Shape;1215;p29"/>
            <p:cNvSpPr/>
            <p:nvPr/>
          </p:nvSpPr>
          <p:spPr>
            <a:xfrm>
              <a:off x="4708324" y="2333160"/>
              <a:ext cx="1852613" cy="62718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마케팅 이벤트</a:t>
              </a: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4708324" y="3085216"/>
              <a:ext cx="1852613" cy="62718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R&amp;D 이벤트</a:t>
              </a: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4708324" y="3837272"/>
              <a:ext cx="1852613" cy="62718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lang="ko-KR" sz="1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영업 이벤트</a:t>
              </a:r>
              <a:endParaRPr/>
            </a:p>
          </p:txBody>
        </p:sp>
      </p:grpSp>
      <p:sp>
        <p:nvSpPr>
          <p:cNvPr id="1218" name="Google Shape;1218;p29"/>
          <p:cNvSpPr/>
          <p:nvPr/>
        </p:nvSpPr>
        <p:spPr>
          <a:xfrm>
            <a:off x="2959873" y="4058948"/>
            <a:ext cx="1852613" cy="107077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장소</a:t>
            </a:r>
            <a:endParaRPr/>
          </a:p>
        </p:txBody>
      </p:sp>
      <p:sp>
        <p:nvSpPr>
          <p:cNvPr id="1219" name="Google Shape;1219;p29"/>
          <p:cNvSpPr/>
          <p:nvPr/>
        </p:nvSpPr>
        <p:spPr>
          <a:xfrm>
            <a:off x="3050180" y="4378938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사이트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29"/>
          <p:cNvSpPr/>
          <p:nvPr/>
        </p:nvSpPr>
        <p:spPr>
          <a:xfrm>
            <a:off x="3864869" y="4368377"/>
            <a:ext cx="755650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라인</a:t>
            </a:r>
            <a:endParaRPr/>
          </a:p>
        </p:txBody>
      </p:sp>
      <p:sp>
        <p:nvSpPr>
          <p:cNvPr id="1221" name="Google Shape;1221;p29"/>
          <p:cNvSpPr/>
          <p:nvPr/>
        </p:nvSpPr>
        <p:spPr>
          <a:xfrm>
            <a:off x="3050180" y="4680746"/>
            <a:ext cx="757238" cy="2587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Shop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29"/>
          <p:cNvSpPr/>
          <p:nvPr/>
        </p:nvSpPr>
        <p:spPr>
          <a:xfrm>
            <a:off x="2217601" y="2397722"/>
            <a:ext cx="14702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5F6368"/>
                </a:solidFill>
                <a:latin typeface="Calibri"/>
                <a:ea typeface="Calibri"/>
                <a:cs typeface="Calibri"/>
                <a:sym typeface="Calibri"/>
              </a:rPr>
              <a:t>기준정보 주제영역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3" name="Google Shape;1223;p29"/>
          <p:cNvCxnSpPr/>
          <p:nvPr/>
        </p:nvCxnSpPr>
        <p:spPr>
          <a:xfrm>
            <a:off x="955987" y="2740195"/>
            <a:ext cx="390778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4" name="Google Shape;1224;p29"/>
          <p:cNvSpPr/>
          <p:nvPr/>
        </p:nvSpPr>
        <p:spPr>
          <a:xfrm>
            <a:off x="6308603" y="2368677"/>
            <a:ext cx="16786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5F6368"/>
                </a:solidFill>
                <a:latin typeface="Calibri"/>
                <a:ea typeface="Calibri"/>
                <a:cs typeface="Calibri"/>
                <a:sym typeface="Calibri"/>
              </a:rPr>
              <a:t>기준정보 外 주제영역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5" name="Google Shape;1225;p29"/>
          <p:cNvCxnSpPr/>
          <p:nvPr/>
        </p:nvCxnSpPr>
        <p:spPr>
          <a:xfrm>
            <a:off x="5046989" y="2711150"/>
            <a:ext cx="60525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6" name="Google Shape;1226;p29"/>
          <p:cNvSpPr txBox="1"/>
          <p:nvPr/>
        </p:nvSpPr>
        <p:spPr>
          <a:xfrm>
            <a:off x="872104" y="2068208"/>
            <a:ext cx="1008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■ 주제영역</a:t>
            </a:r>
            <a:endParaRPr/>
          </a:p>
        </p:txBody>
      </p:sp>
      <p:sp>
        <p:nvSpPr>
          <p:cNvPr id="1227" name="Google Shape;1227;p29"/>
          <p:cNvSpPr/>
          <p:nvPr/>
        </p:nvSpPr>
        <p:spPr>
          <a:xfrm>
            <a:off x="4784225" y="5809625"/>
            <a:ext cx="18761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주제영역 內  높은 응집도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주제영역 間  낮은 결합도 </a:t>
            </a:r>
            <a:endParaRPr/>
          </a:p>
        </p:txBody>
      </p:sp>
      <p:grpSp>
        <p:nvGrpSpPr>
          <p:cNvPr id="1228" name="Google Shape;1228;p29"/>
          <p:cNvGrpSpPr/>
          <p:nvPr/>
        </p:nvGrpSpPr>
        <p:grpSpPr>
          <a:xfrm>
            <a:off x="9417602" y="2224843"/>
            <a:ext cx="1337204" cy="338554"/>
            <a:chOff x="5765132" y="471722"/>
            <a:chExt cx="1772318" cy="338554"/>
          </a:xfrm>
        </p:grpSpPr>
        <p:sp>
          <p:nvSpPr>
            <p:cNvPr id="1229" name="Google Shape;1229;p29"/>
            <p:cNvSpPr txBox="1"/>
            <p:nvPr/>
          </p:nvSpPr>
          <p:spPr>
            <a:xfrm>
              <a:off x="5800194" y="471722"/>
              <a:ext cx="17372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Illustrative</a:t>
              </a:r>
              <a:endParaRPr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0" name="Google Shape;1230;p29"/>
            <p:cNvGrpSpPr/>
            <p:nvPr/>
          </p:nvGrpSpPr>
          <p:grpSpPr>
            <a:xfrm>
              <a:off x="5765132" y="500725"/>
              <a:ext cx="1772318" cy="309551"/>
              <a:chOff x="5765132" y="500725"/>
              <a:chExt cx="1178121" cy="309551"/>
            </a:xfrm>
          </p:grpSpPr>
          <p:cxnSp>
            <p:nvCxnSpPr>
              <p:cNvPr id="1231" name="Google Shape;1231;p29"/>
              <p:cNvCxnSpPr/>
              <p:nvPr/>
            </p:nvCxnSpPr>
            <p:spPr>
              <a:xfrm>
                <a:off x="5765132" y="810276"/>
                <a:ext cx="117812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2" name="Google Shape;1232;p29"/>
              <p:cNvCxnSpPr/>
              <p:nvPr/>
            </p:nvCxnSpPr>
            <p:spPr>
              <a:xfrm>
                <a:off x="5765132" y="500725"/>
                <a:ext cx="1178121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"/>
          <p:cNvSpPr txBox="1">
            <a:spLocks noGrp="1"/>
          </p:cNvSpPr>
          <p:nvPr>
            <p:ph type="body" idx="1"/>
          </p:nvPr>
        </p:nvSpPr>
        <p:spPr>
          <a:xfrm>
            <a:off x="160421" y="3207401"/>
            <a:ext cx="11871158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"/>
              <a:buNone/>
            </a:pPr>
            <a:r>
              <a:rPr lang="ko-KR" sz="3600" b="1"/>
              <a:t>1. 데이터 아키텍처 이해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30"/>
          <p:cNvSpPr txBox="1">
            <a:spLocks noGrp="1"/>
          </p:cNvSpPr>
          <p:nvPr>
            <p:ph type="body" idx="1"/>
          </p:nvPr>
        </p:nvSpPr>
        <p:spPr>
          <a:xfrm>
            <a:off x="1020064" y="1044577"/>
            <a:ext cx="5742686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/>
              <a:t>관계(Relationship) 식별 적용 한 개념 ERD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/>
              <a:t>엔티티명 과 PK 식별자/FK 식별자 구분</a:t>
            </a:r>
            <a:endParaRPr/>
          </a:p>
        </p:txBody>
      </p:sp>
      <p:sp>
        <p:nvSpPr>
          <p:cNvPr id="1238" name="Google Shape;1238;p30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1.6 개념 ERD 예시 - 금융</a:t>
            </a:r>
            <a:endParaRPr/>
          </a:p>
        </p:txBody>
      </p:sp>
      <p:sp>
        <p:nvSpPr>
          <p:cNvPr id="1239" name="Google Shape;1239;p30"/>
          <p:cNvSpPr/>
          <p:nvPr/>
        </p:nvSpPr>
        <p:spPr>
          <a:xfrm>
            <a:off x="564386" y="1809750"/>
            <a:ext cx="11265664" cy="4533899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30"/>
          <p:cNvSpPr/>
          <p:nvPr/>
        </p:nvSpPr>
        <p:spPr>
          <a:xfrm>
            <a:off x="7915276" y="2817491"/>
            <a:ext cx="363855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기관 : 기관코드</a:t>
            </a: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고객 : 고객번호, 기관코드(FK)</a:t>
            </a:r>
            <a:endParaRPr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대출정보 : 계좌번호, 기관코드(FK), 고객번호(FK)</a:t>
            </a:r>
            <a:endParaRPr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재무정보 : 기준년월, 기관코드(FK), 고객번호(FK)</a:t>
            </a:r>
            <a:endParaRPr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보증보험 : 계좌번호, 기관코드(FK), 고객번호(FK)</a:t>
            </a:r>
            <a:endParaRPr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카드 : 카드번호, 기관코드(FK), 고객번호(FK)</a:t>
            </a:r>
            <a:endParaRPr sz="1200" b="0" i="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241" name="Google Shape;124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137" y="2043112"/>
            <a:ext cx="6905625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30"/>
          <p:cNvSpPr/>
          <p:nvPr/>
        </p:nvSpPr>
        <p:spPr>
          <a:xfrm>
            <a:off x="8582025" y="2327298"/>
            <a:ext cx="1910467" cy="27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주요 엔티티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31"/>
          <p:cNvSpPr txBox="1">
            <a:spLocks noGrp="1"/>
          </p:cNvSpPr>
          <p:nvPr>
            <p:ph type="body" idx="2"/>
          </p:nvPr>
        </p:nvSpPr>
        <p:spPr>
          <a:xfrm>
            <a:off x="550862" y="441888"/>
            <a:ext cx="7608399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2.1 논리 모델링 작업 절차</a:t>
            </a:r>
            <a:endParaRPr/>
          </a:p>
        </p:txBody>
      </p:sp>
      <p:sp>
        <p:nvSpPr>
          <p:cNvPr id="1248" name="Google Shape;1248;p31"/>
          <p:cNvSpPr/>
          <p:nvPr/>
        </p:nvSpPr>
        <p:spPr>
          <a:xfrm>
            <a:off x="848177" y="2871729"/>
            <a:ext cx="243191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업무의 자료를 수집 </a:t>
            </a:r>
            <a:endParaRPr/>
          </a:p>
          <a:p>
            <a:pPr marL="0" marR="0" lvl="0" indent="-63500" algn="just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현 시스템 분석 </a:t>
            </a:r>
            <a:endParaRPr/>
          </a:p>
          <a:p>
            <a:pPr marL="0" marR="0" lvl="0" indent="-63500" algn="just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프로세스 모델링 </a:t>
            </a:r>
            <a:endParaRPr/>
          </a:p>
          <a:p>
            <a:pPr marL="0" marR="0" lvl="0" indent="-63500" algn="just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프로세스 모델과 데이터 모델의 검증 </a:t>
            </a:r>
            <a:endParaRPr/>
          </a:p>
          <a:p>
            <a:pPr marL="0" marR="0" lvl="0" indent="-63500" algn="just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시스템 구축 단계 </a:t>
            </a:r>
            <a:endParaRPr/>
          </a:p>
        </p:txBody>
      </p:sp>
      <p:sp>
        <p:nvSpPr>
          <p:cNvPr id="1249" name="Google Shape;1249;p31"/>
          <p:cNvSpPr/>
          <p:nvPr/>
        </p:nvSpPr>
        <p:spPr>
          <a:xfrm>
            <a:off x="846760" y="5165569"/>
            <a:ext cx="343541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최소 단위로 분할 : 분할 여부를 고려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속성의 유일성 검증: 여러 의미를 갖는 속성 분할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반복적 속성은 엔터티로 분리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추출 값의 검증 : 추출 값을 배제하고 물리 설계 시 고려</a:t>
            </a:r>
            <a:endParaRPr/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상세화 : 관리 속성(등록일자, 등록자)을 추가한다.</a:t>
            </a:r>
            <a:endParaRPr/>
          </a:p>
        </p:txBody>
      </p:sp>
      <p:sp>
        <p:nvSpPr>
          <p:cNvPr id="1250" name="Google Shape;1250;p31"/>
          <p:cNvSpPr/>
          <p:nvPr/>
        </p:nvSpPr>
        <p:spPr>
          <a:xfrm>
            <a:off x="4497674" y="2871729"/>
            <a:ext cx="3733101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1차 정규화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모든 속성은 반드시 하나의 값을 보유 (반복배제)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2차 정규화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모든 속성은 반드시 UID 전부에 종속 (식별자 부분 종속배제)</a:t>
            </a:r>
            <a:endParaRPr/>
          </a:p>
          <a:p>
            <a:pPr marL="0" marR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결합 인덱스인 경우에 고려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관계 엔터티 생성시에 2차 정규화가 위배되는 지 여부 확인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Identifier 와 non-Identifier의 설정 시에 고려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3차 정규화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UID가 아닌 모든 속성간에는 서로 종속 불가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31"/>
          <p:cNvSpPr/>
          <p:nvPr/>
        </p:nvSpPr>
        <p:spPr>
          <a:xfrm>
            <a:off x="4497305" y="5165569"/>
            <a:ext cx="3350800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변경내역을 관리할 대상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시간의 경과에 따라 변화하는 데이터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과거 데이터를 조회 할 필요가 있을 경우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이전 버전을 보관할 필요가 있을 경우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31"/>
          <p:cNvSpPr/>
          <p:nvPr/>
        </p:nvSpPr>
        <p:spPr>
          <a:xfrm>
            <a:off x="8413720" y="2871729"/>
            <a:ext cx="21564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엔티티 내의 속성에 대한 </a:t>
            </a: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</a:t>
            </a: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이터</a:t>
            </a:r>
            <a:b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타입과 길이 정의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31"/>
          <p:cNvSpPr/>
          <p:nvPr/>
        </p:nvSpPr>
        <p:spPr>
          <a:xfrm>
            <a:off x="8418333" y="5165569"/>
            <a:ext cx="2468741" cy="92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</a:pPr>
            <a:r>
              <a:rPr lang="ko-KR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논리 ERD</a:t>
            </a:r>
            <a:endParaRPr/>
          </a:p>
          <a:p>
            <a:pPr marL="0" marR="0" lvl="0" indent="-101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</a:pPr>
            <a:r>
              <a:rPr lang="ko-KR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엔티티 정의서</a:t>
            </a: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</a:pPr>
            <a:r>
              <a:rPr lang="ko-KR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코드 값 정의서</a:t>
            </a: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31"/>
          <p:cNvSpPr/>
          <p:nvPr/>
        </p:nvSpPr>
        <p:spPr>
          <a:xfrm>
            <a:off x="1176494" y="2471754"/>
            <a:ext cx="1392573" cy="27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속성(Attribute) 수집</a:t>
            </a:r>
            <a:endParaRPr/>
          </a:p>
        </p:txBody>
      </p:sp>
      <p:sp>
        <p:nvSpPr>
          <p:cNvPr id="1255" name="Google Shape;1255;p31"/>
          <p:cNvSpPr/>
          <p:nvPr/>
        </p:nvSpPr>
        <p:spPr>
          <a:xfrm>
            <a:off x="897094" y="2477579"/>
            <a:ext cx="279400" cy="279400"/>
          </a:xfrm>
          <a:prstGeom prst="roundRect">
            <a:avLst>
              <a:gd name="adj" fmla="val 886"/>
            </a:avLst>
          </a:prstGeom>
          <a:solidFill>
            <a:srgbClr val="7B7B7B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31"/>
          <p:cNvSpPr/>
          <p:nvPr/>
        </p:nvSpPr>
        <p:spPr>
          <a:xfrm>
            <a:off x="1195308" y="4775378"/>
            <a:ext cx="1392573" cy="27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속성(Attribute) 정의</a:t>
            </a:r>
            <a:endParaRPr/>
          </a:p>
        </p:txBody>
      </p:sp>
      <p:sp>
        <p:nvSpPr>
          <p:cNvPr id="1257" name="Google Shape;1257;p31"/>
          <p:cNvSpPr/>
          <p:nvPr/>
        </p:nvSpPr>
        <p:spPr>
          <a:xfrm>
            <a:off x="915908" y="4781203"/>
            <a:ext cx="279400" cy="279400"/>
          </a:xfrm>
          <a:prstGeom prst="roundRect">
            <a:avLst>
              <a:gd name="adj" fmla="val 886"/>
            </a:avLst>
          </a:prstGeom>
          <a:solidFill>
            <a:srgbClr val="7B7B7B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31"/>
          <p:cNvSpPr/>
          <p:nvPr/>
        </p:nvSpPr>
        <p:spPr>
          <a:xfrm>
            <a:off x="4785094" y="2476423"/>
            <a:ext cx="1392573" cy="27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정규화 작업</a:t>
            </a:r>
            <a:endParaRPr/>
          </a:p>
        </p:txBody>
      </p:sp>
      <p:sp>
        <p:nvSpPr>
          <p:cNvPr id="1259" name="Google Shape;1259;p31"/>
          <p:cNvSpPr/>
          <p:nvPr/>
        </p:nvSpPr>
        <p:spPr>
          <a:xfrm>
            <a:off x="4497305" y="2482248"/>
            <a:ext cx="279400" cy="279400"/>
          </a:xfrm>
          <a:prstGeom prst="roundRect">
            <a:avLst>
              <a:gd name="adj" fmla="val 886"/>
            </a:avLst>
          </a:prstGeom>
          <a:solidFill>
            <a:srgbClr val="7B7B7B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31"/>
          <p:cNvSpPr/>
          <p:nvPr/>
        </p:nvSpPr>
        <p:spPr>
          <a:xfrm>
            <a:off x="4776705" y="4775378"/>
            <a:ext cx="1392573" cy="27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이력 관리 대상 작업</a:t>
            </a:r>
            <a:endParaRPr/>
          </a:p>
        </p:txBody>
      </p:sp>
      <p:sp>
        <p:nvSpPr>
          <p:cNvPr id="1261" name="Google Shape;1261;p31"/>
          <p:cNvSpPr/>
          <p:nvPr/>
        </p:nvSpPr>
        <p:spPr>
          <a:xfrm>
            <a:off x="4497305" y="4781203"/>
            <a:ext cx="279400" cy="279400"/>
          </a:xfrm>
          <a:prstGeom prst="roundRect">
            <a:avLst>
              <a:gd name="adj" fmla="val 886"/>
            </a:avLst>
          </a:prstGeom>
          <a:solidFill>
            <a:srgbClr val="7B7B7B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31"/>
          <p:cNvSpPr/>
          <p:nvPr/>
        </p:nvSpPr>
        <p:spPr>
          <a:xfrm>
            <a:off x="8650363" y="2476423"/>
            <a:ext cx="1392573" cy="27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도메인 정의</a:t>
            </a:r>
            <a:endParaRPr/>
          </a:p>
        </p:txBody>
      </p:sp>
      <p:sp>
        <p:nvSpPr>
          <p:cNvPr id="1263" name="Google Shape;1263;p31"/>
          <p:cNvSpPr/>
          <p:nvPr/>
        </p:nvSpPr>
        <p:spPr>
          <a:xfrm>
            <a:off x="8370963" y="2482248"/>
            <a:ext cx="279400" cy="279400"/>
          </a:xfrm>
          <a:prstGeom prst="roundRect">
            <a:avLst>
              <a:gd name="adj" fmla="val 886"/>
            </a:avLst>
          </a:prstGeom>
          <a:solidFill>
            <a:srgbClr val="7B7B7B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31"/>
          <p:cNvSpPr/>
          <p:nvPr/>
        </p:nvSpPr>
        <p:spPr>
          <a:xfrm>
            <a:off x="8658752" y="4775378"/>
            <a:ext cx="1392573" cy="27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산출물 작업</a:t>
            </a:r>
            <a:endParaRPr/>
          </a:p>
        </p:txBody>
      </p:sp>
      <p:sp>
        <p:nvSpPr>
          <p:cNvPr id="1265" name="Google Shape;1265;p31"/>
          <p:cNvSpPr/>
          <p:nvPr/>
        </p:nvSpPr>
        <p:spPr>
          <a:xfrm>
            <a:off x="8370963" y="4781203"/>
            <a:ext cx="279400" cy="279400"/>
          </a:xfrm>
          <a:prstGeom prst="roundRect">
            <a:avLst>
              <a:gd name="adj" fmla="val 886"/>
            </a:avLst>
          </a:prstGeom>
          <a:solidFill>
            <a:srgbClr val="7B7B7B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31"/>
          <p:cNvSpPr/>
          <p:nvPr/>
        </p:nvSpPr>
        <p:spPr>
          <a:xfrm>
            <a:off x="846760" y="1043462"/>
            <a:ext cx="5322518" cy="27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논리 모델링 작업 이전에 표준용어 작업 선행 되어야 함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7" name="Google Shape;1267;p31"/>
          <p:cNvGrpSpPr/>
          <p:nvPr/>
        </p:nvGrpSpPr>
        <p:grpSpPr>
          <a:xfrm>
            <a:off x="2171902" y="1599465"/>
            <a:ext cx="9561730" cy="461392"/>
            <a:chOff x="2171902" y="1599465"/>
            <a:chExt cx="9561730" cy="461392"/>
          </a:xfrm>
        </p:grpSpPr>
        <p:sp>
          <p:nvSpPr>
            <p:cNvPr id="1268" name="Google Shape;1268;p31"/>
            <p:cNvSpPr/>
            <p:nvPr/>
          </p:nvSpPr>
          <p:spPr>
            <a:xfrm>
              <a:off x="2171902" y="1599465"/>
              <a:ext cx="1912346" cy="461392"/>
            </a:xfrm>
            <a:custGeom>
              <a:avLst/>
              <a:gdLst/>
              <a:ahLst/>
              <a:cxnLst/>
              <a:rect l="l" t="t" r="r" b="b"/>
              <a:pathLst>
                <a:path w="1912346" h="461392" extrusionOk="0">
                  <a:moveTo>
                    <a:pt x="0" y="0"/>
                  </a:moveTo>
                  <a:lnTo>
                    <a:pt x="1681650" y="0"/>
                  </a:lnTo>
                  <a:lnTo>
                    <a:pt x="1912346" y="230696"/>
                  </a:lnTo>
                  <a:lnTo>
                    <a:pt x="1681650" y="461392"/>
                  </a:lnTo>
                  <a:lnTo>
                    <a:pt x="0" y="46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89803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4000" tIns="32000" rIns="131350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ko-KR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속성(Attribute) 수집</a:t>
              </a: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3701779" y="1599465"/>
              <a:ext cx="1912346" cy="461392"/>
            </a:xfrm>
            <a:custGeom>
              <a:avLst/>
              <a:gdLst/>
              <a:ahLst/>
              <a:cxnLst/>
              <a:rect l="l" t="t" r="r" b="b"/>
              <a:pathLst>
                <a:path w="1912346" h="461392" extrusionOk="0">
                  <a:moveTo>
                    <a:pt x="0" y="0"/>
                  </a:moveTo>
                  <a:lnTo>
                    <a:pt x="1681650" y="0"/>
                  </a:lnTo>
                  <a:lnTo>
                    <a:pt x="1912346" y="230696"/>
                  </a:lnTo>
                  <a:lnTo>
                    <a:pt x="1681650" y="461392"/>
                  </a:lnTo>
                  <a:lnTo>
                    <a:pt x="0" y="461392"/>
                  </a:lnTo>
                  <a:lnTo>
                    <a:pt x="230696" y="230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8196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78700" tIns="32000" rIns="246675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ko-KR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속성(Attribute) 정의</a:t>
              </a: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5231656" y="1599465"/>
              <a:ext cx="1912346" cy="461392"/>
            </a:xfrm>
            <a:custGeom>
              <a:avLst/>
              <a:gdLst/>
              <a:ahLst/>
              <a:cxnLst/>
              <a:rect l="l" t="t" r="r" b="b"/>
              <a:pathLst>
                <a:path w="1912346" h="461392" extrusionOk="0">
                  <a:moveTo>
                    <a:pt x="0" y="0"/>
                  </a:moveTo>
                  <a:lnTo>
                    <a:pt x="1681650" y="0"/>
                  </a:lnTo>
                  <a:lnTo>
                    <a:pt x="1912346" y="230696"/>
                  </a:lnTo>
                  <a:lnTo>
                    <a:pt x="1681650" y="461392"/>
                  </a:lnTo>
                  <a:lnTo>
                    <a:pt x="0" y="461392"/>
                  </a:lnTo>
                  <a:lnTo>
                    <a:pt x="230696" y="230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74117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78700" tIns="32000" rIns="246675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ko-KR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정규화 작업</a:t>
              </a: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6761532" y="1599465"/>
              <a:ext cx="1912346" cy="461392"/>
            </a:xfrm>
            <a:custGeom>
              <a:avLst/>
              <a:gdLst/>
              <a:ahLst/>
              <a:cxnLst/>
              <a:rect l="l" t="t" r="r" b="b"/>
              <a:pathLst>
                <a:path w="1912346" h="461392" extrusionOk="0">
                  <a:moveTo>
                    <a:pt x="0" y="0"/>
                  </a:moveTo>
                  <a:lnTo>
                    <a:pt x="1681650" y="0"/>
                  </a:lnTo>
                  <a:lnTo>
                    <a:pt x="1912346" y="230696"/>
                  </a:lnTo>
                  <a:lnTo>
                    <a:pt x="1681650" y="461392"/>
                  </a:lnTo>
                  <a:lnTo>
                    <a:pt x="0" y="461392"/>
                  </a:lnTo>
                  <a:lnTo>
                    <a:pt x="230696" y="230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882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78700" tIns="32000" rIns="246675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ko-KR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이력 관리 대상 작업</a:t>
              </a: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8291409" y="1599465"/>
              <a:ext cx="1912346" cy="461392"/>
            </a:xfrm>
            <a:custGeom>
              <a:avLst/>
              <a:gdLst/>
              <a:ahLst/>
              <a:cxnLst/>
              <a:rect l="l" t="t" r="r" b="b"/>
              <a:pathLst>
                <a:path w="1912346" h="461392" extrusionOk="0">
                  <a:moveTo>
                    <a:pt x="0" y="0"/>
                  </a:moveTo>
                  <a:lnTo>
                    <a:pt x="1681650" y="0"/>
                  </a:lnTo>
                  <a:lnTo>
                    <a:pt x="1912346" y="230696"/>
                  </a:lnTo>
                  <a:lnTo>
                    <a:pt x="1681650" y="461392"/>
                  </a:lnTo>
                  <a:lnTo>
                    <a:pt x="0" y="461392"/>
                  </a:lnTo>
                  <a:lnTo>
                    <a:pt x="230696" y="230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58039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78700" tIns="32000" rIns="246675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ko-KR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도메인 정의</a:t>
              </a: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9821286" y="1599465"/>
              <a:ext cx="1912346" cy="461392"/>
            </a:xfrm>
            <a:custGeom>
              <a:avLst/>
              <a:gdLst/>
              <a:ahLst/>
              <a:cxnLst/>
              <a:rect l="l" t="t" r="r" b="b"/>
              <a:pathLst>
                <a:path w="1912346" h="461392" extrusionOk="0">
                  <a:moveTo>
                    <a:pt x="0" y="0"/>
                  </a:moveTo>
                  <a:lnTo>
                    <a:pt x="1681650" y="0"/>
                  </a:lnTo>
                  <a:lnTo>
                    <a:pt x="1912346" y="230696"/>
                  </a:lnTo>
                  <a:lnTo>
                    <a:pt x="1681650" y="461392"/>
                  </a:lnTo>
                  <a:lnTo>
                    <a:pt x="0" y="461392"/>
                  </a:lnTo>
                  <a:lnTo>
                    <a:pt x="230696" y="230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49803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78700" tIns="32000" rIns="246675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ko-KR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산출물 작업</a:t>
              </a:r>
              <a:endParaRPr/>
            </a:p>
          </p:txBody>
        </p:sp>
      </p:grpSp>
      <p:sp>
        <p:nvSpPr>
          <p:cNvPr id="1274" name="Google Shape;1274;p31"/>
          <p:cNvSpPr/>
          <p:nvPr/>
        </p:nvSpPr>
        <p:spPr>
          <a:xfrm>
            <a:off x="458368" y="1608859"/>
            <a:ext cx="1912346" cy="461392"/>
          </a:xfrm>
          <a:custGeom>
            <a:avLst/>
            <a:gdLst/>
            <a:ahLst/>
            <a:cxnLst/>
            <a:rect l="l" t="t" r="r" b="b"/>
            <a:pathLst>
              <a:path w="1912346" h="461392" extrusionOk="0">
                <a:moveTo>
                  <a:pt x="0" y="0"/>
                </a:moveTo>
                <a:lnTo>
                  <a:pt x="1681650" y="0"/>
                </a:lnTo>
                <a:lnTo>
                  <a:pt x="1912346" y="230696"/>
                </a:lnTo>
                <a:lnTo>
                  <a:pt x="1681650" y="461392"/>
                </a:lnTo>
                <a:lnTo>
                  <a:pt x="0" y="461392"/>
                </a:lnTo>
                <a:lnTo>
                  <a:pt x="0" y="0"/>
                </a:lnTo>
                <a:close/>
              </a:path>
            </a:pathLst>
          </a:custGeom>
          <a:solidFill>
            <a:srgbClr val="7030A0">
              <a:alpha val="89803"/>
            </a:srgb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4000" tIns="32000" rIns="131350" bIns="3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ko-KR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표준용어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ko-KR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사전작업 선행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2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040288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2.2 논리 모델 유형 </a:t>
            </a:r>
            <a:r>
              <a:rPr lang="ko-KR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b="1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ER Model Vs </a:t>
            </a:r>
            <a:r>
              <a:rPr lang="ko-KR" b="1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Dimensional M</a:t>
            </a:r>
            <a:r>
              <a:rPr lang="ko-KR" b="1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odel Vs 빅데이터 Model</a:t>
            </a:r>
            <a:endParaRPr i="1"/>
          </a:p>
        </p:txBody>
      </p:sp>
      <p:grpSp>
        <p:nvGrpSpPr>
          <p:cNvPr id="1280" name="Google Shape;1280;p32"/>
          <p:cNvGrpSpPr/>
          <p:nvPr/>
        </p:nvGrpSpPr>
        <p:grpSpPr>
          <a:xfrm>
            <a:off x="568568" y="1810904"/>
            <a:ext cx="3341858" cy="3228975"/>
            <a:chOff x="568568" y="1810904"/>
            <a:chExt cx="3341858" cy="3228975"/>
          </a:xfrm>
        </p:grpSpPr>
        <p:sp>
          <p:nvSpPr>
            <p:cNvPr id="1281" name="Google Shape;1281;p32"/>
            <p:cNvSpPr/>
            <p:nvPr/>
          </p:nvSpPr>
          <p:spPr>
            <a:xfrm>
              <a:off x="635405" y="2960328"/>
              <a:ext cx="802046" cy="825519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회원ID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이름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주민번호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직업코드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Times New Roman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cxnSp>
          <p:nvCxnSpPr>
            <p:cNvPr id="1282" name="Google Shape;1282;p32"/>
            <p:cNvCxnSpPr/>
            <p:nvPr/>
          </p:nvCxnSpPr>
          <p:spPr>
            <a:xfrm>
              <a:off x="635405" y="3202312"/>
              <a:ext cx="80204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3" name="Google Shape;1283;p32"/>
            <p:cNvSpPr/>
            <p:nvPr/>
          </p:nvSpPr>
          <p:spPr>
            <a:xfrm>
              <a:off x="1905311" y="2960328"/>
              <a:ext cx="935720" cy="84602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상품번호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상품명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상품분류코드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공급자코드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Times New Roman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cxnSp>
          <p:nvCxnSpPr>
            <p:cNvPr id="1284" name="Google Shape;1284;p32"/>
            <p:cNvCxnSpPr/>
            <p:nvPr/>
          </p:nvCxnSpPr>
          <p:spPr>
            <a:xfrm>
              <a:off x="1905737" y="3202312"/>
              <a:ext cx="9357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5" name="Google Shape;1285;p32"/>
            <p:cNvSpPr/>
            <p:nvPr/>
          </p:nvSpPr>
          <p:spPr>
            <a:xfrm>
              <a:off x="1303777" y="4050517"/>
              <a:ext cx="802046" cy="9893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주문번호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회원ID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상품번호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수량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금액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Times New Roman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cxnSp>
          <p:nvCxnSpPr>
            <p:cNvPr id="1286" name="Google Shape;1286;p32"/>
            <p:cNvCxnSpPr/>
            <p:nvPr/>
          </p:nvCxnSpPr>
          <p:spPr>
            <a:xfrm>
              <a:off x="1303777" y="4292501"/>
              <a:ext cx="80204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7" name="Google Shape;1287;p32"/>
            <p:cNvSpPr/>
            <p:nvPr/>
          </p:nvSpPr>
          <p:spPr>
            <a:xfrm>
              <a:off x="635405" y="2052888"/>
              <a:ext cx="802046" cy="54446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직업코드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직업명</a:t>
              </a: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cxnSp>
          <p:nvCxnSpPr>
            <p:cNvPr id="1288" name="Google Shape;1288;p32"/>
            <p:cNvCxnSpPr/>
            <p:nvPr/>
          </p:nvCxnSpPr>
          <p:spPr>
            <a:xfrm>
              <a:off x="635405" y="2294872"/>
              <a:ext cx="80204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9" name="Google Shape;1289;p32"/>
            <p:cNvSpPr/>
            <p:nvPr/>
          </p:nvSpPr>
          <p:spPr>
            <a:xfrm>
              <a:off x="1905311" y="2052888"/>
              <a:ext cx="935720" cy="54446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상품분류코드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직업명</a:t>
              </a:r>
              <a:endParaRPr/>
            </a:p>
          </p:txBody>
        </p:sp>
        <p:cxnSp>
          <p:nvCxnSpPr>
            <p:cNvPr id="1290" name="Google Shape;1290;p32"/>
            <p:cNvCxnSpPr/>
            <p:nvPr/>
          </p:nvCxnSpPr>
          <p:spPr>
            <a:xfrm>
              <a:off x="1905311" y="2294872"/>
              <a:ext cx="9357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1" name="Google Shape;1291;p32"/>
            <p:cNvSpPr txBox="1"/>
            <p:nvPr/>
          </p:nvSpPr>
          <p:spPr>
            <a:xfrm>
              <a:off x="1236940" y="3829959"/>
              <a:ext cx="361633" cy="183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주문</a:t>
              </a:r>
              <a:endParaRPr/>
            </a:p>
          </p:txBody>
        </p:sp>
        <p:sp>
          <p:nvSpPr>
            <p:cNvPr id="1292" name="Google Shape;1292;p32"/>
            <p:cNvSpPr txBox="1"/>
            <p:nvPr/>
          </p:nvSpPr>
          <p:spPr>
            <a:xfrm>
              <a:off x="1838474" y="2718344"/>
              <a:ext cx="361633" cy="183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</a:t>
              </a:r>
              <a:endParaRPr/>
            </a:p>
          </p:txBody>
        </p:sp>
        <p:sp>
          <p:nvSpPr>
            <p:cNvPr id="1293" name="Google Shape;1293;p32"/>
            <p:cNvSpPr txBox="1"/>
            <p:nvPr/>
          </p:nvSpPr>
          <p:spPr>
            <a:xfrm>
              <a:off x="568568" y="2718344"/>
              <a:ext cx="361633" cy="183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회원</a:t>
              </a:r>
              <a:endParaRPr/>
            </a:p>
          </p:txBody>
        </p:sp>
        <p:sp>
          <p:nvSpPr>
            <p:cNvPr id="1294" name="Google Shape;1294;p32"/>
            <p:cNvSpPr txBox="1"/>
            <p:nvPr/>
          </p:nvSpPr>
          <p:spPr>
            <a:xfrm>
              <a:off x="568568" y="1810904"/>
              <a:ext cx="361633" cy="183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직업</a:t>
              </a:r>
              <a:endParaRPr/>
            </a:p>
          </p:txBody>
        </p:sp>
        <p:sp>
          <p:nvSpPr>
            <p:cNvPr id="1295" name="Google Shape;1295;p32"/>
            <p:cNvSpPr txBox="1"/>
            <p:nvPr/>
          </p:nvSpPr>
          <p:spPr>
            <a:xfrm>
              <a:off x="1838474" y="1810904"/>
              <a:ext cx="561291" cy="183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상품분류</a:t>
              </a: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3108380" y="3202312"/>
              <a:ext cx="802046" cy="54446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공급자코드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직업명</a:t>
              </a:r>
              <a:endParaRPr/>
            </a:p>
          </p:txBody>
        </p:sp>
        <p:cxnSp>
          <p:nvCxnSpPr>
            <p:cNvPr id="1297" name="Google Shape;1297;p32"/>
            <p:cNvCxnSpPr/>
            <p:nvPr/>
          </p:nvCxnSpPr>
          <p:spPr>
            <a:xfrm>
              <a:off x="3108380" y="3444297"/>
              <a:ext cx="80204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8" name="Google Shape;1298;p32"/>
            <p:cNvSpPr txBox="1"/>
            <p:nvPr/>
          </p:nvSpPr>
          <p:spPr>
            <a:xfrm>
              <a:off x="3055467" y="2960328"/>
              <a:ext cx="735209" cy="183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공급자</a:t>
              </a:r>
              <a:endParaRPr/>
            </a:p>
          </p:txBody>
        </p:sp>
        <p:cxnSp>
          <p:nvCxnSpPr>
            <p:cNvPr id="1299" name="Google Shape;1299;p32"/>
            <p:cNvCxnSpPr/>
            <p:nvPr/>
          </p:nvCxnSpPr>
          <p:spPr>
            <a:xfrm rot="10800000">
              <a:off x="2841031" y="3444297"/>
              <a:ext cx="26734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32"/>
            <p:cNvCxnSpPr/>
            <p:nvPr/>
          </p:nvCxnSpPr>
          <p:spPr>
            <a:xfrm>
              <a:off x="2428869" y="2597352"/>
              <a:ext cx="0" cy="3629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32"/>
            <p:cNvCxnSpPr/>
            <p:nvPr/>
          </p:nvCxnSpPr>
          <p:spPr>
            <a:xfrm flipH="1">
              <a:off x="2352285" y="2839336"/>
              <a:ext cx="76584" cy="1209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2" name="Google Shape;1302;p32"/>
            <p:cNvCxnSpPr/>
            <p:nvPr/>
          </p:nvCxnSpPr>
          <p:spPr>
            <a:xfrm>
              <a:off x="2428869" y="2839336"/>
              <a:ext cx="77977" cy="1209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3" name="Google Shape;1303;p32"/>
            <p:cNvCxnSpPr/>
            <p:nvPr/>
          </p:nvCxnSpPr>
          <p:spPr>
            <a:xfrm rot="10800000">
              <a:off x="2841031" y="3323304"/>
              <a:ext cx="133674" cy="1209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4" name="Google Shape;1304;p32"/>
            <p:cNvCxnSpPr/>
            <p:nvPr/>
          </p:nvCxnSpPr>
          <p:spPr>
            <a:xfrm flipH="1">
              <a:off x="2841031" y="3444297"/>
              <a:ext cx="133674" cy="1209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5" name="Google Shape;1305;p32"/>
            <p:cNvCxnSpPr/>
            <p:nvPr/>
          </p:nvCxnSpPr>
          <p:spPr>
            <a:xfrm>
              <a:off x="1025289" y="2597352"/>
              <a:ext cx="0" cy="3629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6" name="Google Shape;1306;p32"/>
            <p:cNvCxnSpPr/>
            <p:nvPr/>
          </p:nvCxnSpPr>
          <p:spPr>
            <a:xfrm flipH="1">
              <a:off x="948705" y="2839336"/>
              <a:ext cx="76584" cy="1209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7" name="Google Shape;1307;p32"/>
            <p:cNvCxnSpPr/>
            <p:nvPr/>
          </p:nvCxnSpPr>
          <p:spPr>
            <a:xfrm>
              <a:off x="1025289" y="2839336"/>
              <a:ext cx="77977" cy="1209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8" name="Google Shape;1308;p32"/>
            <p:cNvCxnSpPr/>
            <p:nvPr/>
          </p:nvCxnSpPr>
          <p:spPr>
            <a:xfrm>
              <a:off x="955667" y="3785847"/>
              <a:ext cx="8356" cy="89105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32"/>
            <p:cNvCxnSpPr/>
            <p:nvPr/>
          </p:nvCxnSpPr>
          <p:spPr>
            <a:xfrm>
              <a:off x="969591" y="4676903"/>
              <a:ext cx="33418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32"/>
            <p:cNvCxnSpPr/>
            <p:nvPr/>
          </p:nvCxnSpPr>
          <p:spPr>
            <a:xfrm rot="10800000">
              <a:off x="1170102" y="4676903"/>
              <a:ext cx="133674" cy="1209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1" name="Google Shape;1311;p32"/>
            <p:cNvCxnSpPr/>
            <p:nvPr/>
          </p:nvCxnSpPr>
          <p:spPr>
            <a:xfrm flipH="1">
              <a:off x="1170102" y="4555911"/>
              <a:ext cx="133674" cy="1209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2" name="Google Shape;1312;p32"/>
            <p:cNvCxnSpPr/>
            <p:nvPr/>
          </p:nvCxnSpPr>
          <p:spPr>
            <a:xfrm>
              <a:off x="2105823" y="4676903"/>
              <a:ext cx="33418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3" name="Google Shape;1313;p32"/>
            <p:cNvCxnSpPr/>
            <p:nvPr/>
          </p:nvCxnSpPr>
          <p:spPr>
            <a:xfrm>
              <a:off x="2426085" y="3806356"/>
              <a:ext cx="13924" cy="87054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4" name="Google Shape;1314;p32"/>
            <p:cNvCxnSpPr/>
            <p:nvPr/>
          </p:nvCxnSpPr>
          <p:spPr>
            <a:xfrm rot="10800000">
              <a:off x="2105823" y="4555911"/>
              <a:ext cx="133674" cy="1209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5" name="Google Shape;1315;p32"/>
            <p:cNvCxnSpPr/>
            <p:nvPr/>
          </p:nvCxnSpPr>
          <p:spPr>
            <a:xfrm flipH="1">
              <a:off x="2105823" y="4676903"/>
              <a:ext cx="133674" cy="1209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16" name="Google Shape;1316;p32"/>
          <p:cNvCxnSpPr/>
          <p:nvPr/>
        </p:nvCxnSpPr>
        <p:spPr>
          <a:xfrm rot="10800000">
            <a:off x="4064243" y="1506104"/>
            <a:ext cx="0" cy="5029200"/>
          </a:xfrm>
          <a:prstGeom prst="straightConnector1">
            <a:avLst/>
          </a:prstGeom>
          <a:noFill/>
          <a:ln w="31750" cap="flat" cmpd="sng">
            <a:solidFill>
              <a:srgbClr val="A5A5A5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317" name="Google Shape;1317;p32"/>
          <p:cNvGrpSpPr/>
          <p:nvPr/>
        </p:nvGrpSpPr>
        <p:grpSpPr>
          <a:xfrm>
            <a:off x="4264013" y="1610917"/>
            <a:ext cx="3327129" cy="3214290"/>
            <a:chOff x="4264013" y="1610917"/>
            <a:chExt cx="3327412" cy="3428962"/>
          </a:xfrm>
        </p:grpSpPr>
        <p:sp>
          <p:nvSpPr>
            <p:cNvPr id="1318" name="Google Shape;1318;p32"/>
            <p:cNvSpPr/>
            <p:nvPr/>
          </p:nvSpPr>
          <p:spPr>
            <a:xfrm>
              <a:off x="5477875" y="2713062"/>
              <a:ext cx="858630" cy="1510319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주문키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일자키</a:t>
              </a: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회원키</a:t>
              </a: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직업키</a:t>
              </a: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상품키</a:t>
              </a: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상품분류키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공급자키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주문수량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주문금액</a:t>
              </a:r>
              <a:endParaRPr/>
            </a:p>
          </p:txBody>
        </p:sp>
        <p:cxnSp>
          <p:nvCxnSpPr>
            <p:cNvPr id="1319" name="Google Shape;1319;p32"/>
            <p:cNvCxnSpPr/>
            <p:nvPr/>
          </p:nvCxnSpPr>
          <p:spPr>
            <a:xfrm>
              <a:off x="5477875" y="3805115"/>
              <a:ext cx="85863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0" name="Google Shape;1320;p32"/>
            <p:cNvSpPr txBox="1"/>
            <p:nvPr/>
          </p:nvSpPr>
          <p:spPr>
            <a:xfrm>
              <a:off x="5411827" y="2489821"/>
              <a:ext cx="357365" cy="185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주문</a:t>
              </a: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4619245" y="1794582"/>
              <a:ext cx="792581" cy="796016"/>
            </a:xfrm>
            <a:prstGeom prst="rect">
              <a:avLst/>
            </a:prstGeom>
            <a:solidFill>
              <a:srgbClr val="DBDBDB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일자키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일자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요일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Times New Roman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cxnSp>
          <p:nvCxnSpPr>
            <p:cNvPr id="1322" name="Google Shape;1322;p32"/>
            <p:cNvCxnSpPr/>
            <p:nvPr/>
          </p:nvCxnSpPr>
          <p:spPr>
            <a:xfrm>
              <a:off x="4619245" y="2039511"/>
              <a:ext cx="79258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3" name="Google Shape;1323;p32"/>
            <p:cNvSpPr txBox="1"/>
            <p:nvPr/>
          </p:nvSpPr>
          <p:spPr>
            <a:xfrm>
              <a:off x="4586221" y="1610917"/>
              <a:ext cx="357365" cy="185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일자</a:t>
              </a: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4289003" y="3019223"/>
              <a:ext cx="792581" cy="796016"/>
            </a:xfrm>
            <a:prstGeom prst="rect">
              <a:avLst/>
            </a:prstGeom>
            <a:solidFill>
              <a:srgbClr val="DBDBDB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회원키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회원ID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이름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Times New Roman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cxnSp>
          <p:nvCxnSpPr>
            <p:cNvPr id="1325" name="Google Shape;1325;p32"/>
            <p:cNvCxnSpPr/>
            <p:nvPr/>
          </p:nvCxnSpPr>
          <p:spPr>
            <a:xfrm>
              <a:off x="4289003" y="3264151"/>
              <a:ext cx="79258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6" name="Google Shape;1326;p32"/>
            <p:cNvSpPr txBox="1"/>
            <p:nvPr/>
          </p:nvSpPr>
          <p:spPr>
            <a:xfrm>
              <a:off x="4264013" y="2825213"/>
              <a:ext cx="357365" cy="185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회원</a:t>
              </a: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4619245" y="4366327"/>
              <a:ext cx="792581" cy="673552"/>
            </a:xfrm>
            <a:prstGeom prst="rect">
              <a:avLst/>
            </a:prstGeom>
            <a:solidFill>
              <a:srgbClr val="DBDBDB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직업키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직업코드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직업명</a:t>
              </a:r>
              <a:endParaRPr/>
            </a:p>
          </p:txBody>
        </p:sp>
        <p:cxnSp>
          <p:nvCxnSpPr>
            <p:cNvPr id="1328" name="Google Shape;1328;p32"/>
            <p:cNvCxnSpPr/>
            <p:nvPr/>
          </p:nvCxnSpPr>
          <p:spPr>
            <a:xfrm>
              <a:off x="4619245" y="4611255"/>
              <a:ext cx="79258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9" name="Google Shape;1329;p32"/>
            <p:cNvSpPr txBox="1"/>
            <p:nvPr/>
          </p:nvSpPr>
          <p:spPr>
            <a:xfrm>
              <a:off x="4610169" y="4175008"/>
              <a:ext cx="357365" cy="185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직업</a:t>
              </a: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6732795" y="3080455"/>
              <a:ext cx="858630" cy="673552"/>
            </a:xfrm>
            <a:prstGeom prst="rect">
              <a:avLst/>
            </a:prstGeom>
            <a:solidFill>
              <a:srgbClr val="DBDBDB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상품분류키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상품분류코드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상품분류명</a:t>
              </a:r>
              <a:endParaRPr/>
            </a:p>
          </p:txBody>
        </p:sp>
        <p:cxnSp>
          <p:nvCxnSpPr>
            <p:cNvPr id="1331" name="Google Shape;1331;p32"/>
            <p:cNvCxnSpPr/>
            <p:nvPr/>
          </p:nvCxnSpPr>
          <p:spPr>
            <a:xfrm>
              <a:off x="6732795" y="3325383"/>
              <a:ext cx="85863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2" name="Google Shape;1332;p32"/>
            <p:cNvSpPr txBox="1"/>
            <p:nvPr/>
          </p:nvSpPr>
          <p:spPr>
            <a:xfrm>
              <a:off x="6725556" y="2894068"/>
              <a:ext cx="554667" cy="185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상품분류</a:t>
              </a: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6402553" y="1917047"/>
              <a:ext cx="792581" cy="673552"/>
            </a:xfrm>
            <a:prstGeom prst="rect">
              <a:avLst/>
            </a:prstGeom>
            <a:solidFill>
              <a:srgbClr val="DBDBDB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상품키</a:t>
              </a: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상품번호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상품명</a:t>
              </a:r>
              <a:endParaRPr/>
            </a:p>
          </p:txBody>
        </p:sp>
        <p:cxnSp>
          <p:nvCxnSpPr>
            <p:cNvPr id="1334" name="Google Shape;1334;p32"/>
            <p:cNvCxnSpPr/>
            <p:nvPr/>
          </p:nvCxnSpPr>
          <p:spPr>
            <a:xfrm>
              <a:off x="6402553" y="2161975"/>
              <a:ext cx="79258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5" name="Google Shape;1335;p32"/>
            <p:cNvSpPr txBox="1"/>
            <p:nvPr/>
          </p:nvSpPr>
          <p:spPr>
            <a:xfrm>
              <a:off x="6375430" y="1732454"/>
              <a:ext cx="357365" cy="185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상품</a:t>
              </a: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6402553" y="4366327"/>
              <a:ext cx="792581" cy="673552"/>
            </a:xfrm>
            <a:prstGeom prst="rect">
              <a:avLst/>
            </a:prstGeom>
            <a:solidFill>
              <a:srgbClr val="DBDBDB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공급자키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공급자코드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공급자명</a:t>
              </a:r>
              <a:endParaRPr/>
            </a:p>
          </p:txBody>
        </p:sp>
        <p:cxnSp>
          <p:nvCxnSpPr>
            <p:cNvPr id="1337" name="Google Shape;1337;p32"/>
            <p:cNvCxnSpPr/>
            <p:nvPr/>
          </p:nvCxnSpPr>
          <p:spPr>
            <a:xfrm>
              <a:off x="6402553" y="4611255"/>
              <a:ext cx="79258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8" name="Google Shape;1338;p32"/>
            <p:cNvSpPr txBox="1"/>
            <p:nvPr/>
          </p:nvSpPr>
          <p:spPr>
            <a:xfrm>
              <a:off x="6379013" y="4182660"/>
              <a:ext cx="456017" cy="185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Gulim"/>
                <a:buNone/>
              </a:pPr>
              <a:r>
                <a:rPr lang="ko-KR" sz="900" b="1" i="0" u="none" strike="noStrike" cap="none">
                  <a:solidFill>
                    <a:srgbClr val="000000"/>
                  </a:solidFill>
                  <a:latin typeface="Gulim"/>
                  <a:ea typeface="Gulim"/>
                  <a:cs typeface="Gulim"/>
                  <a:sym typeface="Gulim"/>
                </a:rPr>
                <a:t>공급자</a:t>
              </a:r>
              <a:endParaRPr/>
            </a:p>
          </p:txBody>
        </p:sp>
        <p:cxnSp>
          <p:nvCxnSpPr>
            <p:cNvPr id="1339" name="Google Shape;1339;p32"/>
            <p:cNvCxnSpPr/>
            <p:nvPr/>
          </p:nvCxnSpPr>
          <p:spPr>
            <a:xfrm rot="10800000">
              <a:off x="6336505" y="3509079"/>
              <a:ext cx="39629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0" name="Google Shape;1340;p32"/>
            <p:cNvCxnSpPr/>
            <p:nvPr/>
          </p:nvCxnSpPr>
          <p:spPr>
            <a:xfrm rot="10800000">
              <a:off x="6336505" y="3386615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1" name="Google Shape;1341;p32"/>
            <p:cNvCxnSpPr/>
            <p:nvPr/>
          </p:nvCxnSpPr>
          <p:spPr>
            <a:xfrm flipH="1">
              <a:off x="6336505" y="3509079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2" name="Google Shape;1342;p32"/>
            <p:cNvCxnSpPr/>
            <p:nvPr/>
          </p:nvCxnSpPr>
          <p:spPr>
            <a:xfrm rot="10800000">
              <a:off x="5081584" y="3509079"/>
              <a:ext cx="39629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3" name="Google Shape;1343;p32"/>
            <p:cNvCxnSpPr/>
            <p:nvPr/>
          </p:nvCxnSpPr>
          <p:spPr>
            <a:xfrm rot="10800000">
              <a:off x="5345778" y="3509079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4" name="Google Shape;1344;p32"/>
            <p:cNvCxnSpPr/>
            <p:nvPr/>
          </p:nvCxnSpPr>
          <p:spPr>
            <a:xfrm flipH="1">
              <a:off x="5345778" y="3386615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5" name="Google Shape;1345;p32"/>
            <p:cNvCxnSpPr/>
            <p:nvPr/>
          </p:nvCxnSpPr>
          <p:spPr>
            <a:xfrm>
              <a:off x="5213681" y="2590599"/>
              <a:ext cx="0" cy="4286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6" name="Google Shape;1346;p32"/>
            <p:cNvCxnSpPr/>
            <p:nvPr/>
          </p:nvCxnSpPr>
          <p:spPr>
            <a:xfrm>
              <a:off x="5213681" y="3019223"/>
              <a:ext cx="264194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7" name="Google Shape;1347;p32"/>
            <p:cNvCxnSpPr/>
            <p:nvPr/>
          </p:nvCxnSpPr>
          <p:spPr>
            <a:xfrm rot="10800000">
              <a:off x="5345778" y="3019223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8" name="Google Shape;1348;p32"/>
            <p:cNvCxnSpPr/>
            <p:nvPr/>
          </p:nvCxnSpPr>
          <p:spPr>
            <a:xfrm flipH="1">
              <a:off x="5345778" y="2896759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9" name="Google Shape;1349;p32"/>
            <p:cNvCxnSpPr/>
            <p:nvPr/>
          </p:nvCxnSpPr>
          <p:spPr>
            <a:xfrm>
              <a:off x="5213681" y="3937703"/>
              <a:ext cx="0" cy="4286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0" name="Google Shape;1350;p32"/>
            <p:cNvCxnSpPr/>
            <p:nvPr/>
          </p:nvCxnSpPr>
          <p:spPr>
            <a:xfrm>
              <a:off x="5213681" y="3937703"/>
              <a:ext cx="264194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1" name="Google Shape;1351;p32"/>
            <p:cNvCxnSpPr/>
            <p:nvPr/>
          </p:nvCxnSpPr>
          <p:spPr>
            <a:xfrm rot="10800000">
              <a:off x="5345778" y="3937703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2" name="Google Shape;1352;p32"/>
            <p:cNvCxnSpPr/>
            <p:nvPr/>
          </p:nvCxnSpPr>
          <p:spPr>
            <a:xfrm flipH="1">
              <a:off x="5345778" y="3815239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32"/>
            <p:cNvCxnSpPr/>
            <p:nvPr/>
          </p:nvCxnSpPr>
          <p:spPr>
            <a:xfrm>
              <a:off x="6600698" y="2590599"/>
              <a:ext cx="0" cy="4286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32"/>
            <p:cNvCxnSpPr/>
            <p:nvPr/>
          </p:nvCxnSpPr>
          <p:spPr>
            <a:xfrm>
              <a:off x="6336505" y="3019223"/>
              <a:ext cx="264194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32"/>
            <p:cNvCxnSpPr/>
            <p:nvPr/>
          </p:nvCxnSpPr>
          <p:spPr>
            <a:xfrm rot="10800000">
              <a:off x="6336505" y="2896759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6" name="Google Shape;1356;p32"/>
            <p:cNvCxnSpPr/>
            <p:nvPr/>
          </p:nvCxnSpPr>
          <p:spPr>
            <a:xfrm flipH="1">
              <a:off x="6336505" y="3019223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32"/>
            <p:cNvCxnSpPr/>
            <p:nvPr/>
          </p:nvCxnSpPr>
          <p:spPr>
            <a:xfrm>
              <a:off x="6930941" y="3937703"/>
              <a:ext cx="0" cy="4286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8" name="Google Shape;1358;p32"/>
            <p:cNvCxnSpPr/>
            <p:nvPr/>
          </p:nvCxnSpPr>
          <p:spPr>
            <a:xfrm>
              <a:off x="6336505" y="3937703"/>
              <a:ext cx="59443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9" name="Google Shape;1359;p32"/>
            <p:cNvCxnSpPr/>
            <p:nvPr/>
          </p:nvCxnSpPr>
          <p:spPr>
            <a:xfrm rot="10800000">
              <a:off x="6336505" y="3815239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0" name="Google Shape;1360;p32"/>
            <p:cNvCxnSpPr/>
            <p:nvPr/>
          </p:nvCxnSpPr>
          <p:spPr>
            <a:xfrm flipH="1">
              <a:off x="6336505" y="3937703"/>
              <a:ext cx="132097" cy="122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1" name="Google Shape;1361;p32"/>
          <p:cNvSpPr txBox="1"/>
          <p:nvPr/>
        </p:nvSpPr>
        <p:spPr>
          <a:xfrm>
            <a:off x="644768" y="1125104"/>
            <a:ext cx="15716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400"/>
              <a:buFont typeface="Arial"/>
              <a:buNone/>
            </a:pPr>
            <a:r>
              <a:rPr lang="ko-KR" sz="2400" b="1" i="1" u="none" strike="noStrike" cap="none">
                <a:solidFill>
                  <a:srgbClr val="5B9BD5"/>
                </a:solidFill>
                <a:latin typeface="Arial"/>
                <a:ea typeface="Arial"/>
                <a:cs typeface="Arial"/>
                <a:sym typeface="Arial"/>
              </a:rPr>
              <a:t>ER Model</a:t>
            </a:r>
            <a:endParaRPr/>
          </a:p>
        </p:txBody>
      </p:sp>
      <p:sp>
        <p:nvSpPr>
          <p:cNvPr id="1362" name="Google Shape;1362;p32"/>
          <p:cNvSpPr txBox="1"/>
          <p:nvPr/>
        </p:nvSpPr>
        <p:spPr>
          <a:xfrm>
            <a:off x="4245218" y="1125104"/>
            <a:ext cx="295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400"/>
              <a:buFont typeface="Arial"/>
              <a:buNone/>
            </a:pPr>
            <a:r>
              <a:rPr lang="ko-KR" sz="2400" b="1" i="1" u="none" strike="noStrike" cap="none">
                <a:solidFill>
                  <a:srgbClr val="5B9BD5"/>
                </a:solidFill>
                <a:latin typeface="Arial"/>
                <a:ea typeface="Arial"/>
                <a:cs typeface="Arial"/>
                <a:sym typeface="Arial"/>
              </a:rPr>
              <a:t>Dimensional Model</a:t>
            </a:r>
            <a:endParaRPr/>
          </a:p>
        </p:txBody>
      </p:sp>
      <p:cxnSp>
        <p:nvCxnSpPr>
          <p:cNvPr id="1363" name="Google Shape;1363;p32"/>
          <p:cNvCxnSpPr/>
          <p:nvPr/>
        </p:nvCxnSpPr>
        <p:spPr>
          <a:xfrm rot="10800000">
            <a:off x="7864718" y="1572175"/>
            <a:ext cx="0" cy="5029200"/>
          </a:xfrm>
          <a:prstGeom prst="straightConnector1">
            <a:avLst/>
          </a:prstGeom>
          <a:noFill/>
          <a:ln w="31750" cap="flat" cmpd="sng">
            <a:solidFill>
              <a:srgbClr val="A5A5A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4" name="Google Shape;1364;p32"/>
          <p:cNvSpPr txBox="1"/>
          <p:nvPr/>
        </p:nvSpPr>
        <p:spPr>
          <a:xfrm>
            <a:off x="8521943" y="1105450"/>
            <a:ext cx="23631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400"/>
              <a:buFont typeface="Arial"/>
              <a:buNone/>
            </a:pPr>
            <a:r>
              <a:rPr lang="ko-KR" sz="2400" b="1" i="1">
                <a:solidFill>
                  <a:srgbClr val="5B9BD5"/>
                </a:solidFill>
                <a:latin typeface="Arial"/>
                <a:ea typeface="Arial"/>
                <a:cs typeface="Arial"/>
                <a:sym typeface="Arial"/>
              </a:rPr>
              <a:t>빅데이터</a:t>
            </a:r>
            <a:r>
              <a:rPr lang="ko-KR" sz="2400" b="1" i="1" u="none" strike="noStrike" cap="none">
                <a:solidFill>
                  <a:srgbClr val="5B9BD5"/>
                </a:solidFill>
                <a:latin typeface="Arial"/>
                <a:ea typeface="Arial"/>
                <a:cs typeface="Arial"/>
                <a:sym typeface="Arial"/>
              </a:rPr>
              <a:t> Model</a:t>
            </a:r>
            <a:endParaRPr/>
          </a:p>
        </p:txBody>
      </p:sp>
      <p:sp>
        <p:nvSpPr>
          <p:cNvPr id="1365" name="Google Shape;1365;p32"/>
          <p:cNvSpPr/>
          <p:nvPr/>
        </p:nvSpPr>
        <p:spPr>
          <a:xfrm>
            <a:off x="8230553" y="1810904"/>
            <a:ext cx="933775" cy="864407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빅데이터 수집</a:t>
            </a:r>
            <a:endParaRPr/>
          </a:p>
        </p:txBody>
      </p:sp>
      <p:sp>
        <p:nvSpPr>
          <p:cNvPr id="1366" name="Google Shape;1366;p32"/>
          <p:cNvSpPr/>
          <p:nvPr/>
        </p:nvSpPr>
        <p:spPr>
          <a:xfrm>
            <a:off x="8230553" y="3419132"/>
            <a:ext cx="933775" cy="864407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빅데이터 정제</a:t>
            </a:r>
            <a:endParaRPr/>
          </a:p>
        </p:txBody>
      </p:sp>
      <p:sp>
        <p:nvSpPr>
          <p:cNvPr id="1367" name="Google Shape;1367;p32"/>
          <p:cNvSpPr/>
          <p:nvPr/>
        </p:nvSpPr>
        <p:spPr>
          <a:xfrm>
            <a:off x="9283705" y="1683937"/>
            <a:ext cx="2689211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원천(기간계 OR 레거시) </a:t>
            </a: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 수집: </a:t>
            </a: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ETL</a:t>
            </a:r>
            <a:endParaRPr/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웹 문서 수집: Crawling, Scraping</a:t>
            </a:r>
            <a:endParaRPr/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FILE 수집 : FTP</a:t>
            </a:r>
            <a:endParaRPr/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실시간 데이터 수집 : 오픈 API</a:t>
            </a:r>
            <a:endParaRPr/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콘텐츠 수집 : RSS(XML기반 콘텐츠 배급 프로토콜)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32"/>
          <p:cNvSpPr/>
          <p:nvPr/>
        </p:nvSpPr>
        <p:spPr>
          <a:xfrm>
            <a:off x="9308758" y="3289330"/>
            <a:ext cx="2664165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수집된 데이터로 부터 불필요한 항목 제거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데이터 필터링, </a:t>
            </a: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변환, 정제, 통합 처리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통일된 빅데이터 형식으로 변환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비정형 데이터를 구조적 형태로 교정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기존 데이터와 통합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분석가에게 제공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MLOps 구축하기 위한 데이터 제공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32"/>
          <p:cNvSpPr/>
          <p:nvPr/>
        </p:nvSpPr>
        <p:spPr>
          <a:xfrm>
            <a:off x="491823" y="5199941"/>
            <a:ext cx="273017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ER모델(Entity Relationship) : 개체(Entity)와 개체 (Entity) 간의 관계로 표현 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원천(기간계 or 레거시) 시스템 모델 예시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32"/>
          <p:cNvSpPr/>
          <p:nvPr/>
        </p:nvSpPr>
        <p:spPr>
          <a:xfrm>
            <a:off x="4218945" y="4978876"/>
            <a:ext cx="3433705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차원 모델 : </a:t>
            </a: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팩트 테이블와 디멘젼 테이블로 구성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팩트 테이블의 각 레코드는 모두 동일한 그레인(Grain)이어야 함</a:t>
            </a:r>
            <a:r>
              <a:rPr lang="ko-KR" sz="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그레인 Grain: 하나의 레코드가 가지고 있는 비즈니스적인 의미 단위)</a:t>
            </a:r>
            <a:endParaRPr sz="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RDBMS 형식 모델의 스타 스키마</a:t>
            </a: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모델 예시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OLAP(Online Analytical Processing) 활용 : 데이터 웨어하우스, 데이터 마트 등 통합 데이터 저장소의 대용량 데이터를 다차원 분석하기 위한 소프트웨어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1" name="Google Shape;1371;p32"/>
          <p:cNvCxnSpPr>
            <a:stCxn id="1365" idx="2"/>
            <a:endCxn id="1366" idx="0"/>
          </p:cNvCxnSpPr>
          <p:nvPr/>
        </p:nvCxnSpPr>
        <p:spPr>
          <a:xfrm>
            <a:off x="8697441" y="2675311"/>
            <a:ext cx="0" cy="7437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2" name="Google Shape;1372;p32"/>
          <p:cNvSpPr/>
          <p:nvPr/>
        </p:nvSpPr>
        <p:spPr>
          <a:xfrm>
            <a:off x="8227884" y="5049405"/>
            <a:ext cx="933775" cy="864407"/>
          </a:xfrm>
          <a:prstGeom prst="rect">
            <a:avLst/>
          </a:prstGeom>
          <a:solidFill>
            <a:srgbClr val="DBDBD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데이터 활용</a:t>
            </a:r>
            <a:endParaRPr/>
          </a:p>
        </p:txBody>
      </p:sp>
      <p:sp>
        <p:nvSpPr>
          <p:cNvPr id="1373" name="Google Shape;1373;p32"/>
          <p:cNvSpPr/>
          <p:nvPr/>
        </p:nvSpPr>
        <p:spPr>
          <a:xfrm>
            <a:off x="9308758" y="5026328"/>
            <a:ext cx="266416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빅데이터 시각화/정보화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빅데이터 분석가(Data Scientist,Digital Scientist) 제공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MLOps 구축하기 위한 데이터 제공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4" name="Google Shape;1374;p32"/>
          <p:cNvCxnSpPr>
            <a:stCxn id="1366" idx="2"/>
            <a:endCxn id="1372" idx="0"/>
          </p:cNvCxnSpPr>
          <p:nvPr/>
        </p:nvCxnSpPr>
        <p:spPr>
          <a:xfrm flipH="1">
            <a:off x="8694741" y="4283539"/>
            <a:ext cx="2700" cy="7659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33"/>
          <p:cNvSpPr txBox="1">
            <a:spLocks noGrp="1"/>
          </p:cNvSpPr>
          <p:nvPr>
            <p:ph type="body" idx="1"/>
          </p:nvPr>
        </p:nvSpPr>
        <p:spPr>
          <a:xfrm>
            <a:off x="467614" y="1125105"/>
            <a:ext cx="11160000" cy="327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None/>
            </a:pPr>
            <a:r>
              <a:rPr lang="ko-KR" sz="1100"/>
              <a:t>데이터베이스 표준의 가장 기본이 되는 표준용어 생성은 표준단어 및 표준도메인을 이용하여 업무적 용어로 생성하며, 표준용어의 구성요소에 대한 정의는 다음과 같다</a:t>
            </a:r>
            <a:endParaRPr/>
          </a:p>
        </p:txBody>
      </p:sp>
      <p:sp>
        <p:nvSpPr>
          <p:cNvPr id="1380" name="Google Shape;1380;p33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2.3 데이터베이스 표준화 지침 – 표준화 적용 절차</a:t>
            </a:r>
            <a:endParaRPr/>
          </a:p>
        </p:txBody>
      </p:sp>
      <p:sp>
        <p:nvSpPr>
          <p:cNvPr id="1381" name="Google Shape;1381;p33"/>
          <p:cNvSpPr/>
          <p:nvPr/>
        </p:nvSpPr>
        <p:spPr>
          <a:xfrm>
            <a:off x="8396633" y="2228751"/>
            <a:ext cx="129029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컬럼정의서</a:t>
            </a:r>
            <a:endParaRPr/>
          </a:p>
        </p:txBody>
      </p:sp>
      <p:graphicFrame>
        <p:nvGraphicFramePr>
          <p:cNvPr id="1382" name="Google Shape;1382;p33"/>
          <p:cNvGraphicFramePr/>
          <p:nvPr/>
        </p:nvGraphicFramePr>
        <p:xfrm>
          <a:off x="2286000" y="31156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4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표준단어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표준단어명</a:t>
                      </a:r>
                      <a:endParaRPr sz="9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표준단어영문약어명</a:t>
                      </a: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표준단어영문명</a:t>
                      </a: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표준단어 설명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표준도메인분류명</a:t>
                      </a: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이음동의어 목록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금칙어 목록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3" name="Google Shape;1383;p33"/>
          <p:cNvGraphicFramePr/>
          <p:nvPr/>
        </p:nvGraphicFramePr>
        <p:xfrm>
          <a:off x="4886325" y="31156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4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표준용어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표준용어명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표준용어 설명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표준용어영문약어명</a:t>
                      </a: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표준도메인명:일자VC8</a:t>
                      </a: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허용값</a:t>
                      </a: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저장형식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표현형식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관리부서명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84" name="Google Shape;1384;p33"/>
          <p:cNvGraphicFramePr/>
          <p:nvPr/>
        </p:nvGraphicFramePr>
        <p:xfrm>
          <a:off x="8341608" y="4049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4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표준도메인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표준도메인그룹명:날짜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표준도메인분류명:일자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표준도메인명:일자VC8</a:t>
                      </a: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표준도메인 설명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타입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길이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허용값</a:t>
                      </a: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표현형식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85" name="Google Shape;1385;p33"/>
          <p:cNvGraphicFramePr/>
          <p:nvPr/>
        </p:nvGraphicFramePr>
        <p:xfrm>
          <a:off x="6841847" y="25673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89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컬럼한글명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컬럼영문명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데이터타입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데이터길이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7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등록일자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solidFill>
                            <a:srgbClr val="00206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REGDD(적합)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REGST_DATE(부적합)</a:t>
                      </a:r>
                      <a:endParaRPr/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 sz="9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9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86" name="Google Shape;1386;p33"/>
          <p:cNvSpPr/>
          <p:nvPr/>
        </p:nvSpPr>
        <p:spPr>
          <a:xfrm>
            <a:off x="2205301" y="2990743"/>
            <a:ext cx="209550" cy="183237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33"/>
          <p:cNvSpPr/>
          <p:nvPr/>
        </p:nvSpPr>
        <p:spPr>
          <a:xfrm>
            <a:off x="8249171" y="3964160"/>
            <a:ext cx="209550" cy="183237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33"/>
          <p:cNvSpPr/>
          <p:nvPr/>
        </p:nvSpPr>
        <p:spPr>
          <a:xfrm>
            <a:off x="4772031" y="3011191"/>
            <a:ext cx="209550" cy="183237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33"/>
          <p:cNvSpPr/>
          <p:nvPr/>
        </p:nvSpPr>
        <p:spPr>
          <a:xfrm>
            <a:off x="6737072" y="2461695"/>
            <a:ext cx="209550" cy="183237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33"/>
          <p:cNvSpPr/>
          <p:nvPr/>
        </p:nvSpPr>
        <p:spPr>
          <a:xfrm>
            <a:off x="10587471" y="1755963"/>
            <a:ext cx="1159127" cy="34864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650" tIns="32650" rIns="32650" bIns="32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 : 등록일자</a:t>
            </a:r>
            <a:endParaRPr/>
          </a:p>
        </p:txBody>
      </p:sp>
      <p:sp>
        <p:nvSpPr>
          <p:cNvPr id="1391" name="Google Shape;1391;p33"/>
          <p:cNvSpPr/>
          <p:nvPr/>
        </p:nvSpPr>
        <p:spPr>
          <a:xfrm>
            <a:off x="796332" y="3492804"/>
            <a:ext cx="532737" cy="248704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650" tIns="32650" rIns="32650" bIns="326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등록</a:t>
            </a:r>
            <a:endParaRPr/>
          </a:p>
        </p:txBody>
      </p:sp>
      <p:sp>
        <p:nvSpPr>
          <p:cNvPr id="1392" name="Google Shape;1392;p33"/>
          <p:cNvSpPr/>
          <p:nvPr/>
        </p:nvSpPr>
        <p:spPr>
          <a:xfrm>
            <a:off x="796332" y="3285764"/>
            <a:ext cx="60260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업무단어</a:t>
            </a:r>
            <a:endParaRPr/>
          </a:p>
        </p:txBody>
      </p:sp>
      <p:sp>
        <p:nvSpPr>
          <p:cNvPr id="1393" name="Google Shape;1393;p33"/>
          <p:cNvSpPr/>
          <p:nvPr/>
        </p:nvSpPr>
        <p:spPr>
          <a:xfrm>
            <a:off x="1387168" y="3492804"/>
            <a:ext cx="532737" cy="248704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650" tIns="32650" rIns="32650" bIns="326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일자</a:t>
            </a:r>
            <a:endParaRPr/>
          </a:p>
        </p:txBody>
      </p:sp>
      <p:sp>
        <p:nvSpPr>
          <p:cNvPr id="1394" name="Google Shape;1394;p33"/>
          <p:cNvSpPr/>
          <p:nvPr/>
        </p:nvSpPr>
        <p:spPr>
          <a:xfrm>
            <a:off x="1387168" y="3285764"/>
            <a:ext cx="60260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형식단어</a:t>
            </a:r>
            <a:endParaRPr/>
          </a:p>
        </p:txBody>
      </p:sp>
      <p:sp>
        <p:nvSpPr>
          <p:cNvPr id="1395" name="Google Shape;1395;p33"/>
          <p:cNvSpPr/>
          <p:nvPr/>
        </p:nvSpPr>
        <p:spPr>
          <a:xfrm>
            <a:off x="796332" y="3799348"/>
            <a:ext cx="532737" cy="248704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650" tIns="32650" rIns="32650" bIns="326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REGST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33"/>
          <p:cNvSpPr/>
          <p:nvPr/>
        </p:nvSpPr>
        <p:spPr>
          <a:xfrm>
            <a:off x="1387168" y="3799348"/>
            <a:ext cx="532737" cy="248704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650" tIns="32650" rIns="32650" bIns="326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7" name="Google Shape;1397;p33"/>
          <p:cNvCxnSpPr/>
          <p:nvPr/>
        </p:nvCxnSpPr>
        <p:spPr>
          <a:xfrm>
            <a:off x="3729381" y="3456449"/>
            <a:ext cx="1137900" cy="6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98" name="Google Shape;1398;p33"/>
          <p:cNvSpPr/>
          <p:nvPr/>
        </p:nvSpPr>
        <p:spPr>
          <a:xfrm>
            <a:off x="3855746" y="3242048"/>
            <a:ext cx="84194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표준단어조합</a:t>
            </a:r>
            <a:endParaRPr/>
          </a:p>
        </p:txBody>
      </p:sp>
      <p:sp>
        <p:nvSpPr>
          <p:cNvPr id="1399" name="Google Shape;1399;p33"/>
          <p:cNvSpPr/>
          <p:nvPr/>
        </p:nvSpPr>
        <p:spPr>
          <a:xfrm>
            <a:off x="3893846" y="3481948"/>
            <a:ext cx="901053" cy="248704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650" tIns="32650" rIns="32650" bIns="326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등록일자</a:t>
            </a:r>
            <a:endParaRPr/>
          </a:p>
        </p:txBody>
      </p:sp>
      <p:sp>
        <p:nvSpPr>
          <p:cNvPr id="1400" name="Google Shape;1400;p33"/>
          <p:cNvSpPr/>
          <p:nvPr/>
        </p:nvSpPr>
        <p:spPr>
          <a:xfrm>
            <a:off x="3897349" y="3780371"/>
            <a:ext cx="896704" cy="248704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650" tIns="32650" rIns="32650" bIns="326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REGST_DATE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1" name="Google Shape;1401;p33"/>
          <p:cNvCxnSpPr/>
          <p:nvPr/>
        </p:nvCxnSpPr>
        <p:spPr>
          <a:xfrm rot="10800000">
            <a:off x="6329808" y="4184427"/>
            <a:ext cx="2011800" cy="933600"/>
          </a:xfrm>
          <a:prstGeom prst="bentConnector3">
            <a:avLst>
              <a:gd name="adj1" fmla="val 50003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2" name="Google Shape;1402;p33"/>
          <p:cNvCxnSpPr/>
          <p:nvPr/>
        </p:nvCxnSpPr>
        <p:spPr>
          <a:xfrm rot="10800000" flipH="1">
            <a:off x="6329707" y="3176916"/>
            <a:ext cx="1155600" cy="575400"/>
          </a:xfrm>
          <a:prstGeom prst="bentConnector3">
            <a:avLst>
              <a:gd name="adj1" fmla="val 100273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03" name="Google Shape;1403;p33"/>
          <p:cNvSpPr/>
          <p:nvPr/>
        </p:nvSpPr>
        <p:spPr>
          <a:xfrm>
            <a:off x="6673533" y="3403405"/>
            <a:ext cx="8713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표준용어명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endParaRPr/>
          </a:p>
        </p:txBody>
      </p:sp>
      <p:pic>
        <p:nvPicPr>
          <p:cNvPr id="1404" name="Google Shape;14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3230" y="5394662"/>
            <a:ext cx="3413185" cy="3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33"/>
          <p:cNvSpPr/>
          <p:nvPr/>
        </p:nvSpPr>
        <p:spPr>
          <a:xfrm>
            <a:off x="1016941" y="4366352"/>
            <a:ext cx="602609" cy="248704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650" tIns="32650" rIns="32650" bIns="326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등록일자</a:t>
            </a:r>
            <a:endParaRPr/>
          </a:p>
        </p:txBody>
      </p:sp>
      <p:sp>
        <p:nvSpPr>
          <p:cNvPr id="1406" name="Google Shape;1406;p33"/>
          <p:cNvSpPr/>
          <p:nvPr/>
        </p:nvSpPr>
        <p:spPr>
          <a:xfrm>
            <a:off x="1017155" y="4679350"/>
            <a:ext cx="602396" cy="248704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650" tIns="32650" rIns="32650" bIns="32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REGDD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33"/>
          <p:cNvSpPr/>
          <p:nvPr/>
        </p:nvSpPr>
        <p:spPr>
          <a:xfrm>
            <a:off x="7764542" y="3237027"/>
            <a:ext cx="317968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5725" marR="0" lvl="0" indent="-857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단어만으로 표준용어 완성되는 경우 표준단어 사용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-857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컬럼명이 길어지거나 빈번히 사용하는 용어의 경우 단어로 등록하여 단축 시킴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-857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등록일자 의 경우 “REGDD” 가 적합 한 표준용어임</a:t>
            </a:r>
            <a:endParaRPr/>
          </a:p>
        </p:txBody>
      </p:sp>
      <p:sp>
        <p:nvSpPr>
          <p:cNvPr id="1408" name="Google Shape;1408;p33"/>
          <p:cNvSpPr/>
          <p:nvPr/>
        </p:nvSpPr>
        <p:spPr>
          <a:xfrm>
            <a:off x="1222996" y="4143631"/>
            <a:ext cx="29024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9" name="Google Shape;1409;p33"/>
          <p:cNvCxnSpPr>
            <a:endCxn id="1404" idx="0"/>
          </p:cNvCxnSpPr>
          <p:nvPr/>
        </p:nvCxnSpPr>
        <p:spPr>
          <a:xfrm rot="5400000">
            <a:off x="2751523" y="5138462"/>
            <a:ext cx="364500" cy="147900"/>
          </a:xfrm>
          <a:prstGeom prst="bentConnector3">
            <a:avLst>
              <a:gd name="adj1" fmla="val 50002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10" name="Google Shape;1410;p33"/>
          <p:cNvSpPr/>
          <p:nvPr/>
        </p:nvSpPr>
        <p:spPr>
          <a:xfrm>
            <a:off x="3897349" y="4084459"/>
            <a:ext cx="896704" cy="248704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650" tIns="32650" rIns="32650" bIns="326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REGDD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1" name="Google Shape;141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7426" y="5661362"/>
            <a:ext cx="1748690" cy="45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7287" y="5646075"/>
            <a:ext cx="2468369" cy="4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33"/>
          <p:cNvSpPr/>
          <p:nvPr/>
        </p:nvSpPr>
        <p:spPr>
          <a:xfrm>
            <a:off x="6634436" y="4847431"/>
            <a:ext cx="7686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표준도메인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매핑</a:t>
            </a:r>
            <a:endParaRPr/>
          </a:p>
        </p:txBody>
      </p:sp>
      <p:sp>
        <p:nvSpPr>
          <p:cNvPr id="1414" name="Google Shape;1414;p33"/>
          <p:cNvSpPr/>
          <p:nvPr/>
        </p:nvSpPr>
        <p:spPr>
          <a:xfrm>
            <a:off x="550863" y="1662308"/>
            <a:ext cx="11291698" cy="4753805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5" name="Google Shape;1415;p33"/>
          <p:cNvSpPr/>
          <p:nvPr/>
        </p:nvSpPr>
        <p:spPr>
          <a:xfrm>
            <a:off x="3893846" y="1788233"/>
            <a:ext cx="32333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표준용어 표준화 적용 절차</a:t>
            </a:r>
            <a:endParaRPr/>
          </a:p>
        </p:txBody>
      </p:sp>
      <p:cxnSp>
        <p:nvCxnSpPr>
          <p:cNvPr id="1416" name="Google Shape;1416;p33"/>
          <p:cNvCxnSpPr/>
          <p:nvPr/>
        </p:nvCxnSpPr>
        <p:spPr>
          <a:xfrm rot="5400000">
            <a:off x="5406939" y="5361809"/>
            <a:ext cx="364500" cy="147900"/>
          </a:xfrm>
          <a:prstGeom prst="bentConnector3">
            <a:avLst>
              <a:gd name="adj1" fmla="val 49998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7" name="Google Shape;1417;p33"/>
          <p:cNvCxnSpPr>
            <a:endCxn id="1411" idx="0"/>
          </p:cNvCxnSpPr>
          <p:nvPr/>
        </p:nvCxnSpPr>
        <p:spPr>
          <a:xfrm>
            <a:off x="9784871" y="5118062"/>
            <a:ext cx="966900" cy="543300"/>
          </a:xfrm>
          <a:prstGeom prst="bentConnector2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4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2.3 데이터베이스 표준화 지침 – 표준 용어</a:t>
            </a:r>
            <a:endParaRPr/>
          </a:p>
        </p:txBody>
      </p:sp>
      <p:graphicFrame>
        <p:nvGraphicFramePr>
          <p:cNvPr id="1423" name="Google Shape;1423;p34"/>
          <p:cNvGraphicFramePr/>
          <p:nvPr/>
        </p:nvGraphicFramePr>
        <p:xfrm>
          <a:off x="613925" y="19236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/>
                        <a:t>항 목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/>
                        <a:t>항목 정의 및 작성 지침</a:t>
                      </a:r>
                      <a:endParaRPr sz="10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표준용어명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/>
                        <a:t>엔터티, 속성 등 데이터 요소의 명명에 사용될 용어를 기재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/>
                        <a:t>     - 동음이의어와 약어는 중복을 허용하나 사용 또는 작성을 최소화 </a:t>
                      </a:r>
                      <a:endParaRPr sz="800"/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/>
                        <a:t>한글을 원칙으로 하며, 특수 문자와 공백은 사용 불가 - 숫자의 사용은 가능하나, 표준용어의 직관적 의미 파악이 가능하도록 사용을 최소화 </a:t>
                      </a:r>
                      <a:endParaRPr sz="800"/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/>
                        <a:t>관용적으로 널리 알려진 영문약어에 한하여 표준용어로 사용 가능 (예: URL, IP 등)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영문명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표준용어의 영문명으로, 대문자를 사용하여 Full Name으로 기재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- (예시) 표준용어명 “가공식품”의 경우 영문명은 “PROCESS FOOD”로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1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영문약어명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표준용어에 대한 영문약어명을 기재 </a:t>
                      </a:r>
                      <a:endParaRPr sz="800"/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대문자로 작성하고, 불가피한 경우를 제외하고는 특수문자는 사용하지 않도록 유의 </a:t>
                      </a:r>
                      <a:endParaRPr sz="800"/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“용어구분”이 동의어인 경우 해당 용어의 표준어와 동일한 영문약어를 기재 </a:t>
                      </a:r>
                      <a:endParaRPr sz="800"/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아래 예시를 참조하여 자체적인 영문약어 명명규칙을 작성하여 약어명을 정의할 것을 권고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(예시) 모음을 제외한 자음의 결합으로 영문 약어 작성 (PRICE → PRC)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(예시) 같은 자음이 2개 이상 연속되면 1개만 선택하여 작성 (MAPPING → MPNG)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(예시) 용어 영문명의 앞부분만 사용하여 작성 (ADDRESS → ADDR)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(예시) 용어 영문명의 첫 글자와 마지막 글자를 조합하여 작성 (예: YARD → YD)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(예시) 용어 영문명이 긴 경우는 첫 자음과 마지막 자음 사이에 특징 있는 자음들을 조합하여 작성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 (NETWORK → NW, SOFTWARE → SW, MESSAGE → MSG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용어설명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표준용어의 의미나 내용을 상세히 서술 </a:t>
                      </a:r>
                      <a:endParaRPr sz="800"/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표준어, 동의어 이외에 금칙어를 제공할 경우에는 금칙어 목록을 포함하여 기재할 수 있으며, 1개 용어에 대하여 다수의 금칙어가 존재할 수 있으므로 별도의 관리항목으로 정의하여 사용 가능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- (예시) ‘휴대폰’이 표준어로 정의된 경우 ‘핸드폰’, ‘모바일폰’ 등을 금칙어로 규정하여 표준용어로 사용하지 못하도록 할 수 있음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표준 도메인명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도메인정의서에 정의된 용어의 경우 해당 도메인명을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허용값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표준도메인이 가질 수 있는 최대/최소값이나 유효값을 기재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- (예시) 월 : 01～12, 여부 : ‘Y’, ‘N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관리부서명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용어를 생성 및 관리하는 주체인 부서명을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표준코드명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용어가 표준코드에 해당하는 경우 해당 표준코드명을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업무분야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테이블의 내용과 관련된 BRM 분류체계를 기재</a:t>
                      </a:r>
                      <a:endParaRPr sz="800"/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용어가 다수의 업무분야에서 일상적으로 사용되는 경우에는 “공통영역”으로 기재, 그 외에는 정부업무분류체계(BRM) 1단계 수준으로 분류하여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24" name="Google Shape;1424;p34"/>
          <p:cNvGraphicFramePr/>
          <p:nvPr/>
        </p:nvGraphicFramePr>
        <p:xfrm>
          <a:off x="613925" y="13661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4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표준용어명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영문명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영문약어명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용어설명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 도메인명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허용값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관리부서명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표준코드명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업무분야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25" name="Google Shape;1425;p34"/>
          <p:cNvSpPr/>
          <p:nvPr/>
        </p:nvSpPr>
        <p:spPr>
          <a:xfrm>
            <a:off x="4805707" y="1027629"/>
            <a:ext cx="17379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표준 용어 정의서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2.3 데이터베이스 표준화 지침 – 표준 단어</a:t>
            </a:r>
            <a:endParaRPr/>
          </a:p>
        </p:txBody>
      </p:sp>
      <p:graphicFrame>
        <p:nvGraphicFramePr>
          <p:cNvPr id="1431" name="Google Shape;1431;p35"/>
          <p:cNvGraphicFramePr/>
          <p:nvPr/>
        </p:nvGraphicFramePr>
        <p:xfrm>
          <a:off x="621808" y="21857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26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/>
                        <a:t>항 목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/>
                        <a:t>항목 정의 및 작성 지침</a:t>
                      </a:r>
                      <a:endParaRPr sz="10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표준단어명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/>
                        <a:t>표준단어에 대한 한글명을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단어 영문명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표준단어에 대한 영문전체명(full name)을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단어 영문약어명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표준단어에 대한 영문 약어명을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단어 설명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표준단어에 대한 정의 및 설명을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형식단어 여부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표준단어가 도메인 특성을 지닌 형식단어(분류어)인지의 여부를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도메인 분류명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형식단어(분류어)인 경우 해당되는 표준도메인의 분류명을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이음동의어 목록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표준단어에 대한 이음동의어 목록을 기재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- 이음동의어 : 소리는 다르나 의미가 동일한 단어 (예) 연도/년도, 비율/율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- 이음동의어는 공통표준단어와 한글명 이외에는 동일하여 한글명만 관리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8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금칙어 목록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표준단어에 대한 금칙어 목록을 기재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금칙어 : 사용이 허락되지 않거나 일정기간 사용하다가 특정시점 이후 사용이 중지된 단어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(예시) 파일 (표준어) ↔ 화일 (금칙어. 사용×)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금칙어는 표준단어 정의대상이 아니며 금칙어의 한글명만 관리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432" name="Google Shape;1432;p35"/>
          <p:cNvGraphicFramePr/>
          <p:nvPr/>
        </p:nvGraphicFramePr>
        <p:xfrm>
          <a:off x="621808" y="13800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4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4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7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표준단어명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영문명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영문약어명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단어설명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형식단어여부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도메인분류명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이음동의어목록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금칙어목록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33" name="Google Shape;1433;p35"/>
          <p:cNvSpPr/>
          <p:nvPr/>
        </p:nvSpPr>
        <p:spPr>
          <a:xfrm>
            <a:off x="4813590" y="1041466"/>
            <a:ext cx="17379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표준 단어 정의서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6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2.3 데이터베이스 표준화 지침 – 표준 도메인</a:t>
            </a:r>
            <a:endParaRPr/>
          </a:p>
        </p:txBody>
      </p:sp>
      <p:graphicFrame>
        <p:nvGraphicFramePr>
          <p:cNvPr id="1439" name="Google Shape;1439;p36"/>
          <p:cNvGraphicFramePr/>
          <p:nvPr/>
        </p:nvGraphicFramePr>
        <p:xfrm>
          <a:off x="621808" y="2119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07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/>
                        <a:t>항 목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/>
                        <a:t>항목 정의 및 작성 지침</a:t>
                      </a:r>
                      <a:endParaRPr sz="10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표준도메인 그룹명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/>
                        <a:t>표준도메인의 상위 구분을 기재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/>
                        <a:t>       - (예시) 날짜/시간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도메인 분류명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표준도메인의 세부 구분을 기재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- (예시) 연월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도메인명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표준도메인명으로 “표준도메인분류명 + 데이터 타입 + 길이(선택)” 형태로 정의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(예시) 연도C4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도메인 설명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표준도메인에 대한 정의 및 설명을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데이터타입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표준도메인이 가지는 데이터 타입을 기재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- (예시) 문자형(CHAR, VARCHAR), 숫자형(NUMERIC), 날짜형(DATETIME)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데이터길이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표준도메인이 가지는 데이터 값의 길이, 소수점이 존재하면 소수점 자리까지 포함한 길이를 기재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※ 바이트(Byte) 단위의 길이로 한글은 2바이트 기준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소수점 길이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표준도메인의 데이터 값이 가질 수 있는 소수점 이하의 최대 자릿수를 기재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(소수 값이 존재하고, 데이터유형이 숫자형일 떄만 정의)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저장형식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표준도메인의 데이터 값을 저장하는 형식을 기재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(예시) 1999년 9월 → YYYYMM (199909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표현형식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표준도메인의 데이터를 제공할 때 표현하는 형식을 기재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- (예시) 1999년 9월 → YYYY-MM (1999-09)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40" name="Google Shape;1440;p36"/>
          <p:cNvGraphicFramePr/>
          <p:nvPr/>
        </p:nvGraphicFramePr>
        <p:xfrm>
          <a:off x="621808" y="14517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4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4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표준도메인그룹명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도메인분류명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도메인명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도메인설명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데이터타입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데이터길이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소수점길이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저장형식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표현형식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41" name="Google Shape;1441;p36"/>
          <p:cNvSpPr/>
          <p:nvPr/>
        </p:nvSpPr>
        <p:spPr>
          <a:xfrm>
            <a:off x="4813590" y="1113219"/>
            <a:ext cx="19396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표준 도메인 정의서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37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2.3 데이터베이스 표준화 지침 – 표준 코드 정의</a:t>
            </a:r>
            <a:endParaRPr/>
          </a:p>
        </p:txBody>
      </p:sp>
      <p:graphicFrame>
        <p:nvGraphicFramePr>
          <p:cNvPr id="1447" name="Google Shape;1447;p37"/>
          <p:cNvGraphicFramePr/>
          <p:nvPr/>
        </p:nvGraphicFramePr>
        <p:xfrm>
          <a:off x="746535" y="22860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74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/>
                        <a:t>항 목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/>
                        <a:t>항목 정의 및 작성 지침</a:t>
                      </a:r>
                      <a:endParaRPr sz="10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관리부서명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/>
                        <a:t>코드의 생성, 변경 등을 관리하는 기관의 부서정보를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코드명 (한글)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표준용어를 준수하여 부여할 표준코드의 한글명을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코드명 (영문)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표준용어를 준수하여 부여할 표준코드의 영문명을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코드설명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코드의 적용 범위, 설명, 예외사항 등 코드의 정보를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데이터타입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코드 값을 표현하기 위한 데이터 타입을 기재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(예시) 문자형(고정길이)은 CHARACTER, CHAR 등으로 기재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- (예시) 숫자형(정수)은 NUMERIC(또는 NUM), DECIMAL(또는 DEC), INTEGER(또는 INT), SMALLINT(또는 SINT) 등으로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데이터길이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코드 값을 표현하기 위한 데이터의 최대 길이를 숫자로 표현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코드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해당 코드가 가질 수 있는 허용 가능한 값의 집합이나 범위를 기재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코드값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대상 코드값의 의미를 기재 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- (예시) 코드명 : 가족관계, 코드값 : 001, 코드값 의미 : 본인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73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코드값 설명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대상 코드값의 상세 설명을 기재</a:t>
                      </a:r>
                      <a:endParaRPr sz="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- (예시)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     코드명 : 포상종류목록,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     코드값 : 01,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     코드값 의미 : 무궁화대훈장,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            코드값 설명 : 무궁화대훈장은 우리나라 최고훈장이며 대통령이 이를 패용한다.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48" name="Google Shape;1448;p37"/>
          <p:cNvGraphicFramePr/>
          <p:nvPr/>
        </p:nvGraphicFramePr>
        <p:xfrm>
          <a:off x="723683" y="13932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04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8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4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3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0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812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코드정의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코드상세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관리부서명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코드명(한글)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코드명(영문)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코드설명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데이터타입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데이터길이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코드값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코드값설명</a:t>
                      </a:r>
                      <a:endParaRPr sz="1000" b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18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49" name="Google Shape;1449;p37"/>
          <p:cNvSpPr/>
          <p:nvPr/>
        </p:nvSpPr>
        <p:spPr>
          <a:xfrm>
            <a:off x="4915465" y="1054661"/>
            <a:ext cx="19396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표준 코드 정의서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8"/>
          <p:cNvSpPr/>
          <p:nvPr/>
        </p:nvSpPr>
        <p:spPr>
          <a:xfrm>
            <a:off x="478327" y="1248469"/>
            <a:ext cx="10812426" cy="510165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38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2.4 엔티티 명명 규칙</a:t>
            </a:r>
            <a:endParaRPr/>
          </a:p>
        </p:txBody>
      </p:sp>
      <p:sp>
        <p:nvSpPr>
          <p:cNvPr id="1456" name="Google Shape;1456;p38"/>
          <p:cNvSpPr/>
          <p:nvPr/>
        </p:nvSpPr>
        <p:spPr>
          <a:xfrm>
            <a:off x="473113" y="1248469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엔티티 명명 규칙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57" name="Google Shape;1457;p38"/>
          <p:cNvGraphicFramePr/>
          <p:nvPr/>
        </p:nvGraphicFramePr>
        <p:xfrm>
          <a:off x="650712" y="2356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99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Layer</a:t>
                      </a:r>
                      <a:endParaRPr sz="12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명명규칙</a:t>
                      </a:r>
                      <a:endParaRPr/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작성예시</a:t>
                      </a:r>
                      <a:endParaRPr sz="12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수집영역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서비스명(수집 원천 구분)</a:t>
                      </a:r>
                      <a:r>
                        <a:rPr lang="ko-KR" sz="10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+”_”+원천 엔터티명</a:t>
                      </a:r>
                      <a:endParaRPr sz="10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0510" marR="0" lvl="0" indent="-18033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Acquisition Layer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의 명명규칙의 기준은 원천의 엔터티명을 그대로 유지함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70510" marR="0" lvl="0" indent="-18033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파일 및 서비스 기반 인터페이스의 경우 인터페이스의 한글명으로 “원천의 엔터티명”을 정의함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70510" marR="0" lvl="0" indent="-18033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Acquisition Layer의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Staging을 위한 임시 엔터티는 엔터티명 맨 마지막에 “임시”(엔터티 분류어) 추가함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삼성Apps모바일_회원기본 : “삼성Apss모바일” 의 “회원기본” 엔터티(인터페이스대상테이블)</a:t>
                      </a:r>
                      <a:endParaRPr/>
                    </a:p>
                    <a:p>
                      <a:pPr marL="179388" marR="0" lvl="0" indent="-179388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삼성Apps모바일_회원기본임시 : “삼성Apss모바일” 의 “회원기본” 엔터티의 임시 데이터 저장 엔터티 (Staging 테이블)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2319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DW영역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(주제영역 대분류)+”_”+엔터티 한글명+엔터티 분류어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0510" marR="0" lvl="0" indent="-18033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엔터티한글명 : 엔터티에서 관리되는 데이터의 성격을 대표하는 의미로 명명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7399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테이블 영문명 전환을 고려하여 최대한 간략하게 작성 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7399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데이터의 관리 범위를 한정 하기 위한 수식어를 엔터티명 앞에 추가하여 엔터티명 구체화 가능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7399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기간관련 수식어(일/주/월/년)는 엔터티분류어 바로 앞에 위치시킴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7399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기타 수식어가 다수인 경우,  “장소(지역) &gt; 행위대상(통신사업자) &gt; 행위(프로모션)“의 순서로 배치를 원칙으로 함 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고객기본, 고객주소상세, 고객_지역통신사프로모션매출내역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2319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마트영역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구분자(D,F) </a:t>
                      </a:r>
                      <a:r>
                        <a:rPr lang="ko-KR" sz="10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+”_”+</a:t>
                      </a:r>
                      <a: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엔터티 한글명+엔터티 분류어</a:t>
                      </a:r>
                      <a:b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0510" marR="0" lvl="0" indent="-18033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구분자 : “D_” 디멘젼 엔티티, “F_” 팩트 엔티티 구분 식별자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70510" marR="0" lvl="0" indent="-18033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엔터티한글명 : 엔터티에서 관리되는 데이터의 성격을 대표하는 의미로 명명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7399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테이블 영문명 전환을 고려하여 최대한 간략하게 작성 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7399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데이터의 관리 범위를 한정 하기 위한 수식어를 엔터티명 앞에 추가하여 엔터티명 구체화 가능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7399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기간관련 수식어(일/주/월/년)는 엔터티분류어 바로 앞에 위치시킴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7399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기타 수식어가 다수인 경우,  “장소(지역) &gt; 행위대상(통신사업자) &gt; 행위(프로모션)“의 순서로 배치를 원칙으로 함 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-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D_고객구분코드, F_통신사별프로모션매출집계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58" name="Google Shape;1458;p38"/>
          <p:cNvSpPr/>
          <p:nvPr/>
        </p:nvSpPr>
        <p:spPr>
          <a:xfrm>
            <a:off x="3242630" y="1310265"/>
            <a:ext cx="53574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엔터티의 이름으로 ‘표준용어정의서’에 등록된 용어를 사용하여 한글로 기재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9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2.4 엔티티 명명 규칙 &gt; 분류어</a:t>
            </a:r>
            <a:endParaRPr/>
          </a:p>
        </p:txBody>
      </p:sp>
      <p:sp>
        <p:nvSpPr>
          <p:cNvPr id="1464" name="Google Shape;1464;p39"/>
          <p:cNvSpPr/>
          <p:nvPr/>
        </p:nvSpPr>
        <p:spPr>
          <a:xfrm>
            <a:off x="550863" y="996896"/>
            <a:ext cx="75530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엔터티의 유형을 나타내기 위한 분류어는 아래의 기준을 따름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65" name="Google Shape;1465;p39"/>
          <p:cNvGraphicFramePr/>
          <p:nvPr/>
        </p:nvGraphicFramePr>
        <p:xfrm>
          <a:off x="679367" y="1594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80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5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엔터티 분류어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설명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예시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기본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BAS(basic)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기본정보 관리 엔터티로 마스터 또는 기준 정보에 해당하는 엔터티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파티기본, 회원기본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상세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DTL(detail)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기본 엔터티에 부수적인 상세 정보를 관리하기 위한 엔터티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기본엔터티와 1:N관계로 정의됨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이벤트참여자상세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관계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REL(relation)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엔터티(데이터) 상호간의 관계(Mapping) 정보를 관리하기 위한 엔터티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파티원천관계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CD(code)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코드값을 가지는 Look-up성 Entity인 경우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샵유형코드, 계약유형코드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내역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TXN(transaction)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작업 또는 거래발생 시 생성되는 트랜잭션 성격의 정보를 관리하기 위한 엔터티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내역엔터티의 상세정보는 상세내역으로 명명함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주문내역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이력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HST(history)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기본 엔터티가 존재하고 별도로 과거 정보를 시점별로 보관하는 엔터티. 정보의 변경사항을 관리하기 위한 목적의 엔터티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회원포인트이력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집계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SUM(summary)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이미 존재하는 엔터티로부터 데이터 값을 추출하여 통계, 합계 등을 산출하기 위한 속성으로 구성된 엔터티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매출집계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임시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TMP(temporary)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배치프로그램 등에서 임시로 사용하는 데이터를 보관하기 위한 엔터티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회원기본임시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분석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ANA(Analysis)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Semantic 영역 사용</a:t>
                      </a:r>
                      <a:endParaRPr/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일별가입자분석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6800" marR="46800" marT="46800" marB="468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"/>
          <p:cNvSpPr txBox="1"/>
          <p:nvPr/>
        </p:nvSpPr>
        <p:spPr>
          <a:xfrm>
            <a:off x="452438" y="984431"/>
            <a:ext cx="10801350" cy="56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본 문서는 DL, DW 아키텍처를 이해하고 유사 사례를 검토하여 빠른 이해와 사전에 리스크를 예방 할 수 있도록 한다. 모델링 수행절차 별 명명규칙 체크하고 협의 되지 않은 자료는 리스크로 간주되기 때문에 고객과의 협의 하에 작업을 진행해야 하는 산출물을 다루며, 데이터베이스 설계시 DB별 특성을 파악하여 설계 함으로서 성능 향상 및 불필요한 리소스를 허비하지 않게 하기 위함 입니다.</a:t>
            </a:r>
            <a:endParaRPr/>
          </a:p>
        </p:txBody>
      </p:sp>
      <p:sp>
        <p:nvSpPr>
          <p:cNvPr id="224" name="Google Shape;224;p4"/>
          <p:cNvSpPr txBox="1"/>
          <p:nvPr/>
        </p:nvSpPr>
        <p:spPr>
          <a:xfrm>
            <a:off x="452438" y="428431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/>
          </a:p>
        </p:txBody>
      </p:sp>
      <p:grpSp>
        <p:nvGrpSpPr>
          <p:cNvPr id="225" name="Google Shape;225;p4"/>
          <p:cNvGrpSpPr/>
          <p:nvPr/>
        </p:nvGrpSpPr>
        <p:grpSpPr>
          <a:xfrm>
            <a:off x="846074" y="2339076"/>
            <a:ext cx="10303071" cy="2233919"/>
            <a:chOff x="6286" y="9160"/>
            <a:chExt cx="10303071" cy="2233919"/>
          </a:xfrm>
        </p:grpSpPr>
        <p:sp>
          <p:nvSpPr>
            <p:cNvPr id="226" name="Google Shape;226;p4"/>
            <p:cNvSpPr/>
            <p:nvPr/>
          </p:nvSpPr>
          <p:spPr>
            <a:xfrm>
              <a:off x="6286" y="9160"/>
              <a:ext cx="1716943" cy="1252799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 txBox="1"/>
            <p:nvPr/>
          </p:nvSpPr>
          <p:spPr>
            <a:xfrm>
              <a:off x="6286" y="9160"/>
              <a:ext cx="1716943" cy="686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DW 아키텍처와</a:t>
              </a:r>
              <a:br>
                <a:rPr lang="ko-KR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데이터 레이크 이해</a:t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161170" y="572679"/>
              <a:ext cx="1716943" cy="1670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 txBox="1"/>
            <p:nvPr/>
          </p:nvSpPr>
          <p:spPr>
            <a:xfrm>
              <a:off x="210094" y="621603"/>
              <a:ext cx="1619095" cy="157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57150" marR="0" lvl="1" indent="-635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Char char="•"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DW 아키텍처와 데이터 레이크 아키텍처의 차이를 이해하고 모델링 수행방안 체크</a:t>
              </a:r>
              <a:endParaRPr/>
            </a:p>
            <a:p>
              <a:pPr marL="57150" marR="0" lvl="1" indent="-63500" algn="l" rtl="0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Char char="•"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유사 사례 아키텍처를 검토하고 이해하여 사전 오류 방지</a:t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1983512" y="138814"/>
              <a:ext cx="551798" cy="42746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 txBox="1"/>
            <p:nvPr/>
          </p:nvSpPr>
          <p:spPr>
            <a:xfrm>
              <a:off x="1983512" y="224308"/>
              <a:ext cx="423557" cy="256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764360" y="9160"/>
              <a:ext cx="1716943" cy="1252799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 txBox="1"/>
            <p:nvPr/>
          </p:nvSpPr>
          <p:spPr>
            <a:xfrm>
              <a:off x="2764360" y="9160"/>
              <a:ext cx="1716943" cy="686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모델링 수행 절차 이해</a:t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2862070" y="572679"/>
              <a:ext cx="1831292" cy="1670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 txBox="1"/>
            <p:nvPr/>
          </p:nvSpPr>
          <p:spPr>
            <a:xfrm>
              <a:off x="2910994" y="621603"/>
              <a:ext cx="1733444" cy="157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57150" marR="0" lvl="1" indent="-635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Char char="•"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단계별 수행해야 하는</a:t>
              </a:r>
              <a:br>
                <a:rPr lang="ko-KR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작업을 표준에 준하여 작업</a:t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4755879" y="138814"/>
              <a:ext cx="582101" cy="42746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 txBox="1"/>
            <p:nvPr/>
          </p:nvSpPr>
          <p:spPr>
            <a:xfrm>
              <a:off x="4755879" y="224308"/>
              <a:ext cx="453860" cy="256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579608" y="9160"/>
              <a:ext cx="1716943" cy="1252799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 txBox="1"/>
            <p:nvPr/>
          </p:nvSpPr>
          <p:spPr>
            <a:xfrm>
              <a:off x="5579608" y="9160"/>
              <a:ext cx="1716943" cy="686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단계별 명명규칙 체크</a:t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734492" y="572679"/>
              <a:ext cx="1716943" cy="1670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 txBox="1"/>
            <p:nvPr/>
          </p:nvSpPr>
          <p:spPr>
            <a:xfrm>
              <a:off x="5783416" y="621603"/>
              <a:ext cx="1619095" cy="157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57150" marR="0" lvl="1" indent="-635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Char char="•"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주제영역 명명규칙</a:t>
              </a:r>
              <a:endParaRPr/>
            </a:p>
            <a:p>
              <a:pPr marL="57150" marR="0" lvl="1" indent="-63500" algn="l" rtl="0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Char char="•"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Entity 명명 규칙</a:t>
              </a:r>
              <a:endParaRPr/>
            </a:p>
            <a:p>
              <a:pPr marL="57150" marR="0" lvl="1" indent="-63500" algn="l" rtl="0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Char char="•"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Attribute 명명 규칙</a:t>
              </a:r>
              <a:endParaRPr/>
            </a:p>
            <a:p>
              <a:pPr marL="57150" marR="0" lvl="1" indent="-63500" algn="l" rtl="0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Char char="•"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Table 명명 규칙</a:t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7556834" y="138814"/>
              <a:ext cx="551798" cy="42746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 txBox="1"/>
            <p:nvPr/>
          </p:nvSpPr>
          <p:spPr>
            <a:xfrm>
              <a:off x="7556834" y="224308"/>
              <a:ext cx="423557" cy="256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8337681" y="9160"/>
              <a:ext cx="1716943" cy="1252799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 txBox="1"/>
            <p:nvPr/>
          </p:nvSpPr>
          <p:spPr>
            <a:xfrm>
              <a:off x="8337681" y="9160"/>
              <a:ext cx="1716943" cy="686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DB 설계 시 고려사항</a:t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8392716" y="572679"/>
              <a:ext cx="1916641" cy="1670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 txBox="1"/>
            <p:nvPr/>
          </p:nvSpPr>
          <p:spPr>
            <a:xfrm>
              <a:off x="8441640" y="621603"/>
              <a:ext cx="1818793" cy="157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57150" marR="0" lvl="1" indent="-635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Char char="•"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DB별 특성을 이해하고 설계</a:t>
              </a:r>
              <a:endParaRPr/>
            </a:p>
            <a:p>
              <a:pPr marL="57150" marR="0" lvl="1" indent="-63500" algn="l" rtl="0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Char char="•"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DB 설계 시 고려 대상 체크</a:t>
              </a:r>
              <a:endParaRPr/>
            </a:p>
          </p:txBody>
        </p:sp>
      </p:grpSp>
      <p:grpSp>
        <p:nvGrpSpPr>
          <p:cNvPr id="248" name="Google Shape;248;p4"/>
          <p:cNvGrpSpPr/>
          <p:nvPr/>
        </p:nvGrpSpPr>
        <p:grpSpPr>
          <a:xfrm>
            <a:off x="857648" y="5019623"/>
            <a:ext cx="10783490" cy="919113"/>
            <a:chOff x="650961" y="4610583"/>
            <a:chExt cx="10783490" cy="919113"/>
          </a:xfrm>
        </p:grpSpPr>
        <p:sp>
          <p:nvSpPr>
            <p:cNvPr id="249" name="Google Shape;249;p4"/>
            <p:cNvSpPr/>
            <p:nvPr/>
          </p:nvSpPr>
          <p:spPr>
            <a:xfrm>
              <a:off x="650961" y="5203837"/>
              <a:ext cx="254243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데이터베이스 소프트웨어 개발 오류 감소</a:t>
              </a:r>
              <a:endParaRPr/>
            </a:p>
          </p:txBody>
        </p:sp>
        <p:pic>
          <p:nvPicPr>
            <p:cNvPr id="250" name="Google Shape;250;p4" descr="Microsoft Power Apps for Equipment | Open Door Technolog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55435" y="461058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4" descr="Premium Vector | Efficiency and growth line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13000" y="461058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4" descr="일관성 아이콘입니다. 간단한 벡터 일러스트 레이 션. 로열티 무료 사진, 그림, 이미지 그리고 스톡포토그래피. Image  148321145.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70565" y="461058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4" descr="Two way communication - Free people icon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925772" y="461058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4"/>
            <p:cNvSpPr/>
            <p:nvPr/>
          </p:nvSpPr>
          <p:spPr>
            <a:xfrm>
              <a:off x="3644961" y="5126892"/>
              <a:ext cx="207607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데이터베이스 설계 및</a:t>
              </a:r>
              <a:br>
                <a:rPr lang="ko-KR" sz="1000" b="0" i="0" u="none" strike="noStrike" cap="none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000" b="0" i="0" u="none" strike="noStrike" cap="none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생성 속도와 효율성 촉진</a:t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6402525" y="5129586"/>
              <a:ext cx="207607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조직 전체에서 데이터 문서화 및</a:t>
              </a:r>
              <a:br>
                <a:rPr lang="ko-KR" sz="1000" b="0" i="0" u="none" strike="noStrike" cap="none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000" b="0" i="0" u="none" strike="noStrike" cap="none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시스템 설계의 일관성 조성</a:t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8957093" y="5129586"/>
              <a:ext cx="247735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데이터 엔지니어와 비즈니스 인텔리전스 팀 간의 커뮤니케이션 촉진</a:t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40"/>
          <p:cNvSpPr/>
          <p:nvPr/>
        </p:nvSpPr>
        <p:spPr>
          <a:xfrm>
            <a:off x="549311" y="1225029"/>
            <a:ext cx="9390847" cy="2790193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40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None/>
            </a:pPr>
            <a:r>
              <a:rPr lang="ko-KR" b="1">
                <a:solidFill>
                  <a:schemeClr val="dk1"/>
                </a:solidFill>
              </a:rPr>
              <a:t>2.4 어트리뷰트 명명 규칙</a:t>
            </a:r>
            <a:endParaRPr b="1"/>
          </a:p>
        </p:txBody>
      </p:sp>
      <p:sp>
        <p:nvSpPr>
          <p:cNvPr id="1472" name="Google Shape;1472;p40"/>
          <p:cNvSpPr/>
          <p:nvPr/>
        </p:nvSpPr>
        <p:spPr>
          <a:xfrm>
            <a:off x="550863" y="1225029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어트리뷰트 명명 규칙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3" name="Google Shape;1473;p40"/>
          <p:cNvSpPr/>
          <p:nvPr/>
        </p:nvSpPr>
        <p:spPr>
          <a:xfrm>
            <a:off x="3226286" y="1158182"/>
            <a:ext cx="6343384" cy="104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79388" marR="0" lvl="0" indent="-179388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속성의 이름은 ‘표준용어정의서’에 등록된 용어를 사용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79388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어트리뷰트 명명 순서는 ‘주제어 수식어 + 주제어 + 분류어 수식어 + 분류어’ 순으로 함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어트리뷰트에는 주제어와 분류어가 반드시 포함되어야 함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4" name="Google Shape;1474;p40"/>
          <p:cNvSpPr/>
          <p:nvPr/>
        </p:nvSpPr>
        <p:spPr>
          <a:xfrm>
            <a:off x="1424403" y="3676466"/>
            <a:ext cx="5627077" cy="28892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5" name="Google Shape;1475;p40"/>
          <p:cNvSpPr txBox="1"/>
          <p:nvPr/>
        </p:nvSpPr>
        <p:spPr>
          <a:xfrm>
            <a:off x="1502872" y="2605350"/>
            <a:ext cx="1195754" cy="558800"/>
          </a:xfrm>
          <a:prstGeom prst="rect">
            <a:avLst/>
          </a:prstGeom>
          <a:solidFill>
            <a:srgbClr val="5F5F5F"/>
          </a:solidFill>
          <a:ln w="9525" cap="flat" cmpd="sng">
            <a:solidFill>
              <a:srgbClr val="72727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주제어 수식어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(Modifier)</a:t>
            </a:r>
            <a:endParaRPr/>
          </a:p>
        </p:txBody>
      </p:sp>
      <p:sp>
        <p:nvSpPr>
          <p:cNvPr id="1476" name="Google Shape;1476;p40"/>
          <p:cNvSpPr txBox="1"/>
          <p:nvPr/>
        </p:nvSpPr>
        <p:spPr>
          <a:xfrm>
            <a:off x="2909897" y="2604447"/>
            <a:ext cx="1195754" cy="55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72727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주제어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(Subject)</a:t>
            </a:r>
            <a:endParaRPr/>
          </a:p>
        </p:txBody>
      </p:sp>
      <p:sp>
        <p:nvSpPr>
          <p:cNvPr id="1477" name="Google Shape;1477;p40"/>
          <p:cNvSpPr txBox="1"/>
          <p:nvPr/>
        </p:nvSpPr>
        <p:spPr>
          <a:xfrm>
            <a:off x="4378615" y="2612836"/>
            <a:ext cx="1195754" cy="558800"/>
          </a:xfrm>
          <a:prstGeom prst="rect">
            <a:avLst/>
          </a:prstGeom>
          <a:solidFill>
            <a:srgbClr val="5F5F5F"/>
          </a:solidFill>
          <a:ln w="9525" cap="flat" cmpd="sng">
            <a:solidFill>
              <a:srgbClr val="72727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분류어 수식어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(Qualifier)</a:t>
            </a:r>
            <a:endParaRPr/>
          </a:p>
        </p:txBody>
      </p:sp>
      <p:sp>
        <p:nvSpPr>
          <p:cNvPr id="1478" name="Google Shape;1478;p40"/>
          <p:cNvSpPr txBox="1"/>
          <p:nvPr/>
        </p:nvSpPr>
        <p:spPr>
          <a:xfrm>
            <a:off x="5855723" y="2612836"/>
            <a:ext cx="1195754" cy="55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72727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분류어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(Class)</a:t>
            </a:r>
            <a:endParaRPr/>
          </a:p>
        </p:txBody>
      </p:sp>
      <p:sp>
        <p:nvSpPr>
          <p:cNvPr id="1479" name="Google Shape;1479;p40"/>
          <p:cNvSpPr txBox="1"/>
          <p:nvPr/>
        </p:nvSpPr>
        <p:spPr>
          <a:xfrm>
            <a:off x="2659720" y="2734280"/>
            <a:ext cx="281354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/>
          </a:p>
        </p:txBody>
      </p:sp>
      <p:sp>
        <p:nvSpPr>
          <p:cNvPr id="1480" name="Google Shape;1480;p40"/>
          <p:cNvSpPr txBox="1"/>
          <p:nvPr/>
        </p:nvSpPr>
        <p:spPr>
          <a:xfrm>
            <a:off x="5574369" y="2746528"/>
            <a:ext cx="281354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/>
          </a:p>
        </p:txBody>
      </p:sp>
      <p:sp>
        <p:nvSpPr>
          <p:cNvPr id="1481" name="Google Shape;1481;p40"/>
          <p:cNvSpPr txBox="1"/>
          <p:nvPr/>
        </p:nvSpPr>
        <p:spPr>
          <a:xfrm>
            <a:off x="4091344" y="2746528"/>
            <a:ext cx="281354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/>
          </a:p>
        </p:txBody>
      </p:sp>
      <p:sp>
        <p:nvSpPr>
          <p:cNvPr id="1482" name="Google Shape;1482;p40"/>
          <p:cNvSpPr txBox="1"/>
          <p:nvPr/>
        </p:nvSpPr>
        <p:spPr>
          <a:xfrm>
            <a:off x="1473967" y="3177677"/>
            <a:ext cx="105507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(선택)</a:t>
            </a:r>
            <a:endParaRPr/>
          </a:p>
        </p:txBody>
      </p:sp>
      <p:sp>
        <p:nvSpPr>
          <p:cNvPr id="1483" name="Google Shape;1483;p40"/>
          <p:cNvSpPr txBox="1"/>
          <p:nvPr/>
        </p:nvSpPr>
        <p:spPr>
          <a:xfrm>
            <a:off x="2946679" y="3175852"/>
            <a:ext cx="105507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(필수)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</a:t>
            </a:r>
            <a:endParaRPr/>
          </a:p>
        </p:txBody>
      </p:sp>
      <p:sp>
        <p:nvSpPr>
          <p:cNvPr id="1484" name="Google Shape;1484;p40"/>
          <p:cNvSpPr txBox="1"/>
          <p:nvPr/>
        </p:nvSpPr>
        <p:spPr>
          <a:xfrm>
            <a:off x="4448953" y="3192630"/>
            <a:ext cx="10550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(선택)</a:t>
            </a:r>
            <a:endParaRPr/>
          </a:p>
        </p:txBody>
      </p:sp>
      <p:sp>
        <p:nvSpPr>
          <p:cNvPr id="1485" name="Google Shape;1485;p40"/>
          <p:cNvSpPr txBox="1"/>
          <p:nvPr/>
        </p:nvSpPr>
        <p:spPr>
          <a:xfrm>
            <a:off x="5874327" y="3175588"/>
            <a:ext cx="105507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(필수)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6" name="Google Shape;1486;p40"/>
          <p:cNvSpPr/>
          <p:nvPr/>
        </p:nvSpPr>
        <p:spPr>
          <a:xfrm>
            <a:off x="550863" y="4015221"/>
            <a:ext cx="8001000" cy="23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한글 명사형으로 정의하고, 숫자를 제외한 특수기호를 배제함 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예외적으로 가독성 제고를 위하여 불가피한 경우에는 영문, 숫자로 정의 가능 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원칙적으로 글자수에 제한을 두지 않지만 길게 작성하지 않고, 간결, 명확하게 표현함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명사형의 최적화된 명칭을 사용하되 MSC의 관용적 표현을 우선함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숫자는 반드시 아라비아 숫자를 사용하며, ‘일’ ‘이’ ‘삼’과 같은 한글 표기를 하지 않음 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Underscore ( ‘_’ ) 등의 구분자는 사용하지 않음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띄어쓰기를 하지 않음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1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유사 항목 생성을 방지하기 위해 수식어가 다수인 경우,  “시간 &gt; 장소 &gt; 행위대상 &gt; 행위 &gt; 주제어“의 순서로 배치하고 마지막에 어트리뷰트  분류어를 위치 시킴</a:t>
            </a:r>
            <a:endParaRPr/>
          </a:p>
          <a:p>
            <a:pPr marL="179388" marR="0" lvl="1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예) 금주(시간) + 지역(장소) + 상품(행위대상) + 가입(행위) + 매출(주제어) + 금액(속성 분류어)</a:t>
            </a: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41"/>
          <p:cNvSpPr/>
          <p:nvPr/>
        </p:nvSpPr>
        <p:spPr>
          <a:xfrm>
            <a:off x="560526" y="1618298"/>
            <a:ext cx="7948474" cy="449374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41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2.5 어트리뷰트 </a:t>
            </a:r>
            <a:r>
              <a:rPr lang="ko-KR" b="1">
                <a:solidFill>
                  <a:schemeClr val="dk1"/>
                </a:solidFill>
              </a:rPr>
              <a:t>명명 규칙 &gt; 분류어(1/7)</a:t>
            </a:r>
            <a:endParaRPr b="1"/>
          </a:p>
        </p:txBody>
      </p:sp>
      <p:sp>
        <p:nvSpPr>
          <p:cNvPr id="1493" name="Google Shape;1493;p41"/>
          <p:cNvSpPr/>
          <p:nvPr/>
        </p:nvSpPr>
        <p:spPr>
          <a:xfrm>
            <a:off x="550863" y="1620854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분류어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4" name="Google Shape;1494;p41"/>
          <p:cNvSpPr txBox="1"/>
          <p:nvPr/>
        </p:nvSpPr>
        <p:spPr>
          <a:xfrm>
            <a:off x="575402" y="3927646"/>
            <a:ext cx="47625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분류 ( Nominal / Alphabetic / Alphanumeric Scale )</a:t>
            </a:r>
            <a:endParaRPr/>
          </a:p>
        </p:txBody>
      </p:sp>
      <p:graphicFrame>
        <p:nvGraphicFramePr>
          <p:cNvPr id="1495" name="Google Shape;1495;p41"/>
          <p:cNvGraphicFramePr/>
          <p:nvPr/>
        </p:nvGraphicFramePr>
        <p:xfrm>
          <a:off x="717540" y="42753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87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분류어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영문의미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예시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코드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CODE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개체의 특성을 표현하기 위한 코드 관련 분석 항목은 반드시 분류어 ‘코드’를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Identification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개체의 식별을 표현하기 위한 분석 항목은 반드시 분류어 ‘ID’를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이메일ID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여부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FLAG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서로 상반되는 두 가지 경우만을 가지는 항목에 대하여 사용</a:t>
                      </a:r>
                      <a:endParaRPr/>
                    </a:p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항목이 ‘유무’를 나타내고자 하는 경우에도 서로 상반되는 두 가지 경우만 존재하므로 분류어 ‘여부’를 사용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96" name="Google Shape;1496;p41"/>
          <p:cNvGraphicFramePr/>
          <p:nvPr/>
        </p:nvGraphicFramePr>
        <p:xfrm>
          <a:off x="754342" y="22708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09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분류어그룹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1.분류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2.일자 및 시간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3.번호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4.명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5.금액 및 수량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6.비율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 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Nominal / Alphabetic / Alphanumeric Scale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Chronology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Numeric Scale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Measurement Absolute Scale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Measurement Ratio Scale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97" name="Google Shape;1497;p41"/>
          <p:cNvSpPr/>
          <p:nvPr/>
        </p:nvSpPr>
        <p:spPr>
          <a:xfrm>
            <a:off x="560526" y="983643"/>
            <a:ext cx="110752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어트리뷰트 분류어는 항목의 유형을 나타내기 위한 명칭으로 6개의 분류어 그룹으로 정의함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2"/>
          <p:cNvSpPr/>
          <p:nvPr/>
        </p:nvSpPr>
        <p:spPr>
          <a:xfrm>
            <a:off x="511249" y="1429846"/>
            <a:ext cx="8913488" cy="4850637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42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2.5 어트리뷰트  </a:t>
            </a:r>
            <a:r>
              <a:rPr lang="ko-KR" b="1">
                <a:solidFill>
                  <a:schemeClr val="dk1"/>
                </a:solidFill>
              </a:rPr>
              <a:t>명명 규칙 &gt; 분류어(2/7)</a:t>
            </a:r>
            <a:endParaRPr b="1"/>
          </a:p>
        </p:txBody>
      </p:sp>
      <p:sp>
        <p:nvSpPr>
          <p:cNvPr id="1504" name="Google Shape;1504;p42"/>
          <p:cNvSpPr/>
          <p:nvPr/>
        </p:nvSpPr>
        <p:spPr>
          <a:xfrm>
            <a:off x="511249" y="1429847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분류어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5" name="Google Shape;1505;p42"/>
          <p:cNvSpPr txBox="1"/>
          <p:nvPr/>
        </p:nvSpPr>
        <p:spPr>
          <a:xfrm>
            <a:off x="673258" y="2167524"/>
            <a:ext cx="47625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일자 및 시간 ( Chronology )</a:t>
            </a:r>
            <a:endParaRPr/>
          </a:p>
        </p:txBody>
      </p:sp>
      <p:graphicFrame>
        <p:nvGraphicFramePr>
          <p:cNvPr id="1506" name="Google Shape;1506;p42"/>
          <p:cNvGraphicFramePr/>
          <p:nvPr/>
        </p:nvGraphicFramePr>
        <p:xfrm>
          <a:off x="672784" y="24732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87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분류어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영문의미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예시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년도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YEAR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YYYY의 형식을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연도(X), 년(X)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년월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YEAR_MONTH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YYYYMM의 형식을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연월(X) 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월일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MONTH_DAY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월일:MMDD의 형식을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MONTH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월:MM의 형식을 사용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WEEK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주:WW의 형식을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DAY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일:DD의 형식을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일자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YYYYMMDD의 형식을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날짜(X)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시분초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HHMMSS의 형식을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시각(X)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일시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YYYYMMDDHHMMSS의 형식을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시일(X)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년수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NUMBER_OF_YEARS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년 단위 계수의 의미를 갖는 경우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NUMBER_OF_MONTHS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 단위 계수의 의미를 갖는 경우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NUMBER_OF_DAYS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 단위 계수의 의미를 갖는 경우 사용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HOUR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 단위 계수의 의미를 갖는 경우 사용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형식 : HH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43"/>
          <p:cNvSpPr/>
          <p:nvPr/>
        </p:nvSpPr>
        <p:spPr>
          <a:xfrm>
            <a:off x="511248" y="1558183"/>
            <a:ext cx="8712963" cy="4585943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43"/>
          <p:cNvSpPr/>
          <p:nvPr/>
        </p:nvSpPr>
        <p:spPr>
          <a:xfrm>
            <a:off x="511249" y="1558183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분류어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3" name="Google Shape;1513;p43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2.5 어트리뷰트 </a:t>
            </a:r>
            <a:r>
              <a:rPr lang="ko-KR" b="1">
                <a:solidFill>
                  <a:schemeClr val="dk1"/>
                </a:solidFill>
              </a:rPr>
              <a:t>명명 규칙 &gt; 분류어(3/7)</a:t>
            </a:r>
            <a:endParaRPr b="1"/>
          </a:p>
        </p:txBody>
      </p:sp>
      <p:sp>
        <p:nvSpPr>
          <p:cNvPr id="1514" name="Google Shape;1514;p43"/>
          <p:cNvSpPr txBox="1"/>
          <p:nvPr/>
        </p:nvSpPr>
        <p:spPr>
          <a:xfrm>
            <a:off x="670927" y="2168570"/>
            <a:ext cx="47625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일자 및 시간 ( Chronology )</a:t>
            </a:r>
            <a:endParaRPr/>
          </a:p>
        </p:txBody>
      </p:sp>
      <p:graphicFrame>
        <p:nvGraphicFramePr>
          <p:cNvPr id="1515" name="Google Shape;1515;p43"/>
          <p:cNvGraphicFramePr/>
          <p:nvPr/>
        </p:nvGraphicFramePr>
        <p:xfrm>
          <a:off x="670927" y="24726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87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분류어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영문의미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예시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MINUTE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 단위 계수의 의미를 갖는 경우 사용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형식 : MM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SECOND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 단위 계수의 의미를 갖는 경우 사용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형식 : SS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요일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A_DAY_OF_THE_WEEK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월,화,수 등의 요일을 표현함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TENURE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어느 일정한 시기에서 다른 일정한 시기까지의 사이의 의미를 갖는 경우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16" name="Google Shape;1516;p43"/>
          <p:cNvSpPr txBox="1"/>
          <p:nvPr/>
        </p:nvSpPr>
        <p:spPr>
          <a:xfrm>
            <a:off x="670927" y="4300575"/>
            <a:ext cx="47625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번호 ( Nominal Scale )</a:t>
            </a:r>
            <a:endParaRPr/>
          </a:p>
        </p:txBody>
      </p:sp>
      <p:graphicFrame>
        <p:nvGraphicFramePr>
          <p:cNvPr id="1517" name="Google Shape;1517;p43"/>
          <p:cNvGraphicFramePr/>
          <p:nvPr/>
        </p:nvGraphicFramePr>
        <p:xfrm>
          <a:off x="658813" y="45755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87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분류어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영문의미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예시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사람, 지역, 사물을 유일하게 식별하기 위하여 비수치적으로 정립한 경우 사용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회원번호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일련번호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SEQUENCE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항목의 내용이 규칙적인 방법에 의해 수치나 기호로 순서를 정립한 경우 사용 .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등급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값, 품질의 높고 낮음을 층으로 나눈 급수의 경우 사용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카드등급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18" name="Google Shape;1518;p43"/>
          <p:cNvSpPr/>
          <p:nvPr/>
        </p:nvSpPr>
        <p:spPr>
          <a:xfrm>
            <a:off x="560526" y="983643"/>
            <a:ext cx="110752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어트리뷰트 분류어는 항목의 유형을 나타내기 위한 명칭으로 6개의 분류어 그룹으로 정의함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44"/>
          <p:cNvSpPr/>
          <p:nvPr/>
        </p:nvSpPr>
        <p:spPr>
          <a:xfrm>
            <a:off x="511248" y="1549482"/>
            <a:ext cx="8953594" cy="476308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44"/>
          <p:cNvSpPr/>
          <p:nvPr/>
        </p:nvSpPr>
        <p:spPr>
          <a:xfrm>
            <a:off x="511249" y="1558183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분류어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p44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2.5 어트리뷰트 </a:t>
            </a:r>
            <a:r>
              <a:rPr lang="ko-KR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명명 규칙 &gt; 분류어(4/7)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44"/>
          <p:cNvSpPr txBox="1"/>
          <p:nvPr/>
        </p:nvSpPr>
        <p:spPr>
          <a:xfrm>
            <a:off x="667202" y="2173069"/>
            <a:ext cx="47625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명 ( Name )</a:t>
            </a:r>
            <a:endParaRPr/>
          </a:p>
        </p:txBody>
      </p:sp>
      <p:graphicFrame>
        <p:nvGraphicFramePr>
          <p:cNvPr id="1527" name="Google Shape;1527;p44"/>
          <p:cNvGraphicFramePr/>
          <p:nvPr/>
        </p:nvGraphicFramePr>
        <p:xfrm>
          <a:off x="672784" y="24728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분류어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영문의미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예시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일반적으로 한글명을 의미하고 ‘한글명’과 ‘명’을 함께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회원명(O)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회원한글명(O)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ENGLISH_NAME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영문명임을 구분하는 경우 사용함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회원영문명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약어명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ABBREVIATION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‘약어명’, ‘약어’, ‘단축명’ 등은 ‘약어명’으로 통일함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항목의 내용이 설명이나 서술과 같이 상대적으로 긴 내용을 나타내고자 할 경우 사용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이의제기내용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28" name="Google Shape;1528;p44"/>
          <p:cNvSpPr txBox="1"/>
          <p:nvPr/>
        </p:nvSpPr>
        <p:spPr>
          <a:xfrm>
            <a:off x="658813" y="4404214"/>
            <a:ext cx="47625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금액 및 수량 ( Measurement Absolute Scale )</a:t>
            </a:r>
            <a:endParaRPr/>
          </a:p>
        </p:txBody>
      </p:sp>
      <p:graphicFrame>
        <p:nvGraphicFramePr>
          <p:cNvPr id="1529" name="Google Shape;1529;p44"/>
          <p:cNvGraphicFramePr/>
          <p:nvPr/>
        </p:nvGraphicFramePr>
        <p:xfrm>
          <a:off x="672784" y="4734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7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분류어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7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영문의미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7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7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예시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금액/액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AMOUNT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‘액’, ‘금액’은 ‘금액’으로 통일하나 어색한 경우 ‘액’을 허용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증감액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총액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TOTAL_AMOUNT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금액을 의미하는 ‘합계금액’, ‘총금액’은 ‘총액’으로 통일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지급합계금액(X) -&gt; 지급총액(O)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잔액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BALANCE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금액을 의미하는 ‘잔고’, ‘잔금’, ‘잔여금액’은 ‘잔액’으로 통일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5"/>
          <p:cNvSpPr/>
          <p:nvPr/>
        </p:nvSpPr>
        <p:spPr>
          <a:xfrm>
            <a:off x="511248" y="1549483"/>
            <a:ext cx="8897447" cy="432487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45"/>
          <p:cNvSpPr/>
          <p:nvPr/>
        </p:nvSpPr>
        <p:spPr>
          <a:xfrm>
            <a:off x="511249" y="1558183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분류어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6" name="Google Shape;1536;p45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2.5 어트리뷰트 </a:t>
            </a:r>
            <a:r>
              <a:rPr lang="ko-KR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명명 규칙 &gt; 분류어(5/7)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45"/>
          <p:cNvSpPr/>
          <p:nvPr/>
        </p:nvSpPr>
        <p:spPr>
          <a:xfrm>
            <a:off x="560526" y="983643"/>
            <a:ext cx="110752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어트리뷰트 분류어는 항목의 유형을 나타내기 위한 명칭으로 6개의 분류어 그룹으로 정의함</a:t>
            </a:r>
            <a:endParaRPr/>
          </a:p>
        </p:txBody>
      </p:sp>
      <p:sp>
        <p:nvSpPr>
          <p:cNvPr id="1538" name="Google Shape;1538;p45"/>
          <p:cNvSpPr txBox="1"/>
          <p:nvPr/>
        </p:nvSpPr>
        <p:spPr>
          <a:xfrm>
            <a:off x="674785" y="2173672"/>
            <a:ext cx="47625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금액 및 수량 ( Measurement Absolute Scale )</a:t>
            </a:r>
            <a:endParaRPr/>
          </a:p>
        </p:txBody>
      </p:sp>
      <p:graphicFrame>
        <p:nvGraphicFramePr>
          <p:cNvPr id="1539" name="Google Shape;1539;p45"/>
          <p:cNvGraphicFramePr/>
          <p:nvPr/>
        </p:nvGraphicFramePr>
        <p:xfrm>
          <a:off x="674785" y="26062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87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4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분류어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영문의미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예시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누계금액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AGGREGATE_AMOUNT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금액을 의미하는 ‘누적금액’, ‘누계금액’은 ‘누계금액’으로 통일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요금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금액을 의미하는 ‘요금’은 허용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이용요금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~료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금액을 의미하는 접미사 ‘~료’는 허용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수수료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가액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VALUE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관용적으로 사용하거나 복합 용어의 경우 사용을 허용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잔존가액(Salvage Value)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세액/세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TAX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세금을 의미하는 ‘세금’, ‘세금액’ 은 ‘세액’ 으로 통일하나, 어색하거나 관용적인 경우 ‘세’,’세금’을 허용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세액공제, 법인세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가격/가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PRICE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시장에서 특정 상품에 제시된 금전적 가치를 의미하는 ‘~가격’, ‘~가’는 ‘~가격’으로 통일 하나, 관용적인 경우 ‘~가’ 를 허용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판매가격,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단가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비용/비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EXPENSE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금액을 의미하는 ‘비용’, ‘비’는 ‘비용’으로 통일하나, 어색한 경우 ‘~비’를 허용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원가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COST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재료비, 노무비, 경비에 포함 되는 비용은 ‘원가’로 통일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6"/>
          <p:cNvSpPr/>
          <p:nvPr/>
        </p:nvSpPr>
        <p:spPr>
          <a:xfrm>
            <a:off x="511248" y="1549483"/>
            <a:ext cx="8865363" cy="4498391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46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2.5 어트리뷰트 </a:t>
            </a:r>
            <a:r>
              <a:rPr lang="ko-KR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명명 규칙 &gt; 분류어(6/7)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46"/>
          <p:cNvSpPr/>
          <p:nvPr/>
        </p:nvSpPr>
        <p:spPr>
          <a:xfrm>
            <a:off x="511249" y="1558183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분류어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7" name="Google Shape;1547;p46"/>
          <p:cNvSpPr txBox="1"/>
          <p:nvPr/>
        </p:nvSpPr>
        <p:spPr>
          <a:xfrm>
            <a:off x="674785" y="2168845"/>
            <a:ext cx="47625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금액 및 수량 ( Measurement Absolute Scale )</a:t>
            </a:r>
            <a:endParaRPr/>
          </a:p>
        </p:txBody>
      </p:sp>
      <p:graphicFrame>
        <p:nvGraphicFramePr>
          <p:cNvPr id="1548" name="Google Shape;1548;p46"/>
          <p:cNvGraphicFramePr/>
          <p:nvPr/>
        </p:nvGraphicFramePr>
        <p:xfrm>
          <a:off x="768241" y="25965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87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분류어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영문의미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예시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주로 자연수를 나타내는 경우, 분류어로서의 ‘수’는 허용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년수, 개월수, 사원수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낱으로 셀 때의 물건의 수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갯수 (X) → 개수(O)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사물이나 사건의 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다운로드건수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점수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POINT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득점의 의미가 있는 ‘점수’는 허용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잔여점수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량/수량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QUANTITY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수효와 분량을 나타내는 경우, 분류어로서의 ‘량’ 및 ‘수량’은 허용한다.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부품수량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순서의 의미가 있는 ‘회’는 허용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1회, 2회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회차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COUNT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순서의 의미가 있는 ‘차수’, ‘횟차’는 ‘회차’로 통일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할부차수(X) → 할부회차(O)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횟수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COUNT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‘회수’와 ‘횟수’는 ‘횟수’로 통일한다.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조회회수(X) → 조회횟수(O)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수량을 나타내는 항목이라 하더라도 분류어가 관용어와 같이 쓰이는 경우는 분류어로 등록하여 사용 (연령, 무게등)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49" name="Google Shape;1549;p46"/>
          <p:cNvSpPr/>
          <p:nvPr/>
        </p:nvSpPr>
        <p:spPr>
          <a:xfrm>
            <a:off x="560526" y="983643"/>
            <a:ext cx="110752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어트리뷰트 분류어는 항목의 유형을 나타내기 위한 명칭으로 6개의 분류어 그룹으로 정의함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7"/>
          <p:cNvSpPr/>
          <p:nvPr/>
        </p:nvSpPr>
        <p:spPr>
          <a:xfrm>
            <a:off x="511248" y="1549483"/>
            <a:ext cx="8801194" cy="432487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47"/>
          <p:cNvSpPr/>
          <p:nvPr/>
        </p:nvSpPr>
        <p:spPr>
          <a:xfrm>
            <a:off x="511249" y="1558183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분류어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6" name="Google Shape;1556;p47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2.5 어트리뷰트 </a:t>
            </a:r>
            <a:r>
              <a:rPr lang="ko-KR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명명 규칙 &gt; 분류어(7/7)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47"/>
          <p:cNvSpPr txBox="1"/>
          <p:nvPr/>
        </p:nvSpPr>
        <p:spPr>
          <a:xfrm>
            <a:off x="667202" y="2184388"/>
            <a:ext cx="47625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비율 ( Measurement Ratio Scale )</a:t>
            </a:r>
            <a:endParaRPr/>
          </a:p>
        </p:txBody>
      </p:sp>
      <p:graphicFrame>
        <p:nvGraphicFramePr>
          <p:cNvPr id="1558" name="Google Shape;1558;p47"/>
          <p:cNvGraphicFramePr/>
          <p:nvPr/>
        </p:nvGraphicFramePr>
        <p:xfrm>
          <a:off x="658813" y="25511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87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분류어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영문의미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40"/>
                        <a:buFont typeface="Malgun Gothic"/>
                        <a:buNone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예시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률/율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RATE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전체양을 100분의 1을 단위로 하여 나타내는 비율의 경우 한글 맞춤법 11항에 의거하여 ‘률’ 과 ‘~율’을 사용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할인율, 손실율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이자율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INTEREST_RATE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원금에 대한 지급 비율의 의미를 나타내는 ‘이자’, ‘이율’은 ‘이자율’로 통일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환율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CURRENCY_RATE</a:t>
                      </a:r>
                      <a:endParaRPr/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한 나라의 통화가 다른 통화로 교환 되는 가격인 환율은 ‘환율’로 통일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Noto Sans Symbols"/>
                        <a:buNone/>
                      </a:pP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9" name="Google Shape;1559;p47"/>
          <p:cNvSpPr txBox="1"/>
          <p:nvPr/>
        </p:nvSpPr>
        <p:spPr>
          <a:xfrm>
            <a:off x="667202" y="4272155"/>
            <a:ext cx="5054887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한글 맞춤법 11항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-  "모음이나 'ㄴ'받침 뒤에 이어지는 ‘렬, 률'은 ＇열, 율‘ 로 적는다."</a:t>
            </a:r>
            <a:b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법률, 능률, 선율, 전율, 백분율</a:t>
            </a:r>
            <a:b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1560" name="Google Shape;1560;p47"/>
          <p:cNvSpPr/>
          <p:nvPr/>
        </p:nvSpPr>
        <p:spPr>
          <a:xfrm>
            <a:off x="560526" y="983643"/>
            <a:ext cx="110752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어트리뷰트 분류어는 항목의 유형을 나타내기 위한 명칭으로 6개의 분류어 그룹으로 정의함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48"/>
          <p:cNvSpPr/>
          <p:nvPr/>
        </p:nvSpPr>
        <p:spPr>
          <a:xfrm>
            <a:off x="550863" y="1940019"/>
            <a:ext cx="8705432" cy="4019623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48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2.6 표준 도메인</a:t>
            </a: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550863" y="991463"/>
            <a:ext cx="113195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모델링에서 사용되는 각 어트리뷰트에 대한 데이터 도메인 사용 목적은 다음과 같음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48"/>
          <p:cNvSpPr/>
          <p:nvPr/>
        </p:nvSpPr>
        <p:spPr>
          <a:xfrm>
            <a:off x="550863" y="1940020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도메인 표준 정의 및 목적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9" name="Google Shape;1569;p48"/>
          <p:cNvSpPr txBox="1"/>
          <p:nvPr/>
        </p:nvSpPr>
        <p:spPr>
          <a:xfrm>
            <a:off x="696340" y="2591637"/>
            <a:ext cx="7801474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도메인 표준화 정의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27063" marR="0" lvl="1" indent="-285749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시스템의 모든 속성에 대하여 데이터의 성격을 분류할 수 있는 도메인을 정의하고 이를 사용하도록 관리하는 활동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도메인 표준화의 목적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27063" marR="0" lvl="1" indent="-285749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 데이터 형식과 길이 사용: 동일한 도메인을 사용하고 있는 속성에 대해서는 데이터의 형식 및 길이를 항상 동일하게 유지할 수 있도록 함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27063" marR="0" lvl="1" indent="-285749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 값 유효성 체크: 속성 값에 범위가 존재하거나 일정한 형식(규칙)이 있을 경우, 미리 해당 형식(규칙)을 가진 도메인으로 지정하여 형식(규칙)에 따라 유효성 체크가 가능하게 함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27063" marR="0" lvl="1" indent="-285749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관리의 일관성: 사용할 데이터 타입을 도메인별로 정의한 후 사용하게 하여 데이터의 종합적인 관리가 가능하게 함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49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ko-KR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2.6 표준 도메인 &gt; 도메인(1/2)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75" name="Google Shape;1575;p49"/>
          <p:cNvGraphicFramePr/>
          <p:nvPr/>
        </p:nvGraphicFramePr>
        <p:xfrm>
          <a:off x="609601" y="106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 그룹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 명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 의미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타입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000">
                <a:tc row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일자 및 시간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일자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달력상의 일자(년,월,일)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생일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시각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시각.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접속 시각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일시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행위가 발생한 일자 및 시각. 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판매일시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날짜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YYYYMMDD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Year, YearMonth, YearMonthDay. 특정기간을 표시. 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201304 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요일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Day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요일(일~토)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CHAR(1)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hhmmss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시간적인 간격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Page에 머무르는 시간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0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숫자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Amount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금액, 액, 가, 금, 료의 의미를 지니는 속성에 적용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판매금액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DECIMAL(18,4)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2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개수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Count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사물, 사건, 물건의 건수나 횟수의 수적단위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판매개수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90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식별자/ID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Identifier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항목에 이름을 부여하여 일시적으로 규정하거나, 그 데이터의 어떤 특성을 표시하기 위해서 사용하는 기호. 일반적으로 숫자를 사용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고객 Id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4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크기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Measure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측정단위와 함께 사용되는 숫자 정보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전송 파일 크기(MB)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DECIMAL(18,4)</a:t>
                      </a:r>
                      <a:endParaRPr/>
                    </a:p>
                  </a:txBody>
                  <a:tcPr marL="7175" marR="7175" marT="71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데이터 레이크, 데이터 웨어하우스, 데이터마트 이해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5"/>
          <p:cNvSpPr txBox="1"/>
          <p:nvPr/>
        </p:nvSpPr>
        <p:spPr>
          <a:xfrm>
            <a:off x="550863" y="987649"/>
            <a:ext cx="10801350" cy="56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레이크(DL), 데이터 웨어하우스(DW), 데이터 마트(DM) 는 특성에 따라 여러가지 형태로 구성 된다.</a:t>
            </a:r>
            <a:endParaRPr/>
          </a:p>
        </p:txBody>
      </p:sp>
      <p:pic>
        <p:nvPicPr>
          <p:cNvPr id="263" name="Google Shape;2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8502" y="2099367"/>
            <a:ext cx="3328166" cy="180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6043" y="2002947"/>
            <a:ext cx="2928938" cy="189705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"/>
          <p:cNvSpPr txBox="1"/>
          <p:nvPr/>
        </p:nvSpPr>
        <p:spPr>
          <a:xfrm>
            <a:off x="602524" y="4177136"/>
            <a:ext cx="3197650" cy="20928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ETL작업: 원천 데이터 추출 -&gt; 수집 -&gt; 정제-&gt;DW마트(2차가공마트포함) 데이터 생성. Storage영역은 임시 작업 중간 과정에서 사용되고 있음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가격/성능: 데이터 레이크 구성보다는 비용 측면은 높을 수 있을나 데이터 분석 및 BI 활용 관점에서 가장 빠른 쿼리 결과를 얻음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사용자:</a:t>
            </a: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 애널리스트, 데이터 사이언티스트 및 데이터 개발자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분석: </a:t>
            </a: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배치 보고, BI 및 시각화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"/>
          <p:cNvSpPr txBox="1"/>
          <p:nvPr/>
        </p:nvSpPr>
        <p:spPr>
          <a:xfrm>
            <a:off x="4344516" y="4179367"/>
            <a:ext cx="3418054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정형, 반정형 및 비정형 등 모든 데이터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원시데이터(Raw Data)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Calibri"/>
              <a:buAutoNum type="arabicPeriod"/>
            </a:pPr>
            <a:r>
              <a:rPr lang="ko-KR" sz="1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 b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ETL 작업 제거되고 </a:t>
            </a:r>
            <a:r>
              <a:rPr lang="ko-KR" sz="1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 중복 감소</a:t>
            </a:r>
            <a:endParaRPr sz="1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2. 가격/성능: </a:t>
            </a: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저렴한 스토리지를 사용하여 쿼리 결과가 빠르게 제공되며 컴퓨팅 및 스토리지 분리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3. 사용자:</a:t>
            </a: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 애널리스트(큐레이팅된 데이터 사용), 데이터 사이언티스트, 데이터 개발자, 데이터 엔지니어 및 데이터 아키텍트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4. 데이터 거버넌스 구현 용이</a:t>
            </a:r>
            <a:endParaRPr sz="1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5. 분석:</a:t>
            </a: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기계 학습, 탐색 분석, 데이터 검색, 스트리밍, 운영 분석, 빅 데이터 및 프로파일링</a:t>
            </a:r>
            <a:endParaRPr/>
          </a:p>
        </p:txBody>
      </p:sp>
      <p:sp>
        <p:nvSpPr>
          <p:cNvPr id="267" name="Google Shape;267;p5"/>
          <p:cNvSpPr txBox="1"/>
          <p:nvPr/>
        </p:nvSpPr>
        <p:spPr>
          <a:xfrm>
            <a:off x="8270065" y="4177136"/>
            <a:ext cx="328609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데이터 레이크와 DataMart 로 구성. 장점은 살리고 단점은 보완한 구성.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ETL 작업 : 특정 주제영역 가공 데이터에서만 사용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Data Mart 생성: BI 활용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5"/>
          <p:cNvSpPr/>
          <p:nvPr/>
        </p:nvSpPr>
        <p:spPr>
          <a:xfrm>
            <a:off x="550862" y="2002946"/>
            <a:ext cx="3461601" cy="1887133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5"/>
          <p:cNvSpPr/>
          <p:nvPr/>
        </p:nvSpPr>
        <p:spPr>
          <a:xfrm>
            <a:off x="4412619" y="2012869"/>
            <a:ext cx="3281849" cy="1887133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5"/>
          <p:cNvSpPr/>
          <p:nvPr/>
        </p:nvSpPr>
        <p:spPr>
          <a:xfrm>
            <a:off x="8115945" y="2002946"/>
            <a:ext cx="3594341" cy="1905748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1" name="Google Shape;27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685" y="2012870"/>
            <a:ext cx="3265739" cy="17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"/>
          <p:cNvSpPr txBox="1">
            <a:spLocks noGrp="1"/>
          </p:cNvSpPr>
          <p:nvPr>
            <p:ph type="body" idx="1"/>
          </p:nvPr>
        </p:nvSpPr>
        <p:spPr>
          <a:xfrm>
            <a:off x="1954392" y="3654691"/>
            <a:ext cx="1062802" cy="21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r>
              <a:rPr lang="ko-KR" sz="1000"/>
              <a:t>킴벌 아키텍처</a:t>
            </a:r>
            <a:endParaRPr/>
          </a:p>
        </p:txBody>
      </p:sp>
      <p:sp>
        <p:nvSpPr>
          <p:cNvPr id="273" name="Google Shape;273;p5"/>
          <p:cNvSpPr txBox="1"/>
          <p:nvPr/>
        </p:nvSpPr>
        <p:spPr>
          <a:xfrm>
            <a:off x="1139673" y="1601009"/>
            <a:ext cx="23851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Warehouse 구성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5"/>
          <p:cNvSpPr txBox="1"/>
          <p:nvPr/>
        </p:nvSpPr>
        <p:spPr>
          <a:xfrm>
            <a:off x="5011248" y="1608570"/>
            <a:ext cx="216950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레이크 구성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5"/>
          <p:cNvSpPr txBox="1"/>
          <p:nvPr/>
        </p:nvSpPr>
        <p:spPr>
          <a:xfrm>
            <a:off x="8305800" y="1601009"/>
            <a:ext cx="328609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레이크 + DataMart구성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50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2.6 표준 도메인 &gt; 도메인(2/2)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81" name="Google Shape;1581;p50"/>
          <p:cNvGraphicFramePr/>
          <p:nvPr/>
        </p:nvGraphicFramePr>
        <p:xfrm>
          <a:off x="658813" y="17992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 그룹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 명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 의미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타입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숫자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백분율(%)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Percent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100분의 1을 단위로 하여 나타내는 비율 * 100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Offer Discount Pct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DECIMAL(9,4)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수량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Quantity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사물, 사건, 물건의 건수나 횟수의 수적단위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평균 재고 수량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DECIMAL(18,4)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비율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Rate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100분의 1을 단위로 하여 나타내는 비율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할인율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DECIMAL(15,12)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25">
                <a:tc row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문자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코드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Code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지역 코드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CHAR(5)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코드 설명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지역 코드의 설명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VARCHAR(250)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위치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Geospatial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지리 정보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ST_GEOMETRY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여부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Indicator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서로 상반되는 두 가지 경우만을 가지는 항목 (Y/N).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Active Customer Ind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CHAR(1)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명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다른 것과 구별하기 위하여 사물, 단체, 현상 따위에 붙여서 부르는 말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차례를 나타내거나 식별하기 위해 붙이는 숫자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주민번호, 전화번호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내역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이름, 설명만으로는 부족한 경우 긴 문장 정보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고객 불만 통화내역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VARCHAR(1000)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값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Value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원문 또는 계산할수 없는 숫자</a:t>
                      </a:r>
                      <a:b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Ex: 홈페이지 url</a:t>
                      </a:r>
                      <a:endParaRPr sz="10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1"/>
          <p:cNvSpPr/>
          <p:nvPr/>
        </p:nvSpPr>
        <p:spPr>
          <a:xfrm>
            <a:off x="631359" y="1374257"/>
            <a:ext cx="7877642" cy="4539181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51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3716337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2.7 표준 코드(Code)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51"/>
          <p:cNvSpPr/>
          <p:nvPr/>
        </p:nvSpPr>
        <p:spPr>
          <a:xfrm>
            <a:off x="631358" y="1374257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표준 코드 정의 및 속성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9" name="Google Shape;1589;p51"/>
          <p:cNvSpPr txBox="1"/>
          <p:nvPr/>
        </p:nvSpPr>
        <p:spPr>
          <a:xfrm>
            <a:off x="767310" y="1953412"/>
            <a:ext cx="7801474" cy="439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표준 코드 정의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27063" marR="0" lvl="1" indent="-285749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활용하고자 하는 데이터를 약어 혹은 기호로 함축하여 사용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2013" marR="0" lvl="2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‒"/>
            </a:pPr>
            <a:r>
              <a:rPr lang="ko-KR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데이터의 길이를 단축시켜 데이터의 활용을 용이하게 함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62013" marR="0" lvl="2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‒"/>
            </a:pPr>
            <a:r>
              <a:rPr lang="ko-KR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예: 고객등급(A, B, C …)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27063" marR="0" lvl="1" indent="-285749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코드의 적용유형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2013" marR="0" lvl="2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‒"/>
            </a:pPr>
            <a:r>
              <a:rPr lang="ko-KR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업무적인 필요에 의해 사용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62013" marR="0" lvl="2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‒"/>
            </a:pPr>
            <a:r>
              <a:rPr lang="ko-KR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전산화 과정에서 사용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222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endParaRPr sz="1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표준 코드 속성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12763" marR="0" lvl="1" indent="-171449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코드성 속성에 대해서는 코드 값을 할당하고 의미 정의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12763" marR="0" lvl="1" indent="-171449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값은 향후 확장성을 고려하여 정의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12763" marR="0" lvl="1" indent="-171449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값이 여러 업무에서 사용되는 경우는 통합된 코드로서의 일관성을 유지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7713" marR="0" lvl="2" indent="-171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코드속성을 별도의 엔티티 타입으로 분리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27063" marR="0" lvl="1" indent="-285749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코드목록 및 코드명세서 작성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7713" marR="0" lvl="2" indent="-171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코드목록: 분석대상 업무영역에서 사용되는 전체 코드의 목록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7713" marR="0" lvl="2" indent="-171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코드명세서: 각 코드 별 코드 값과 그 의미를 기술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27063" marR="0" lvl="1" indent="-222249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2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2.7 표준 코드(Code) &gt; 코드 예시</a:t>
            </a:r>
            <a:endParaRPr/>
          </a:p>
        </p:txBody>
      </p:sp>
      <p:graphicFrame>
        <p:nvGraphicFramePr>
          <p:cNvPr id="1595" name="Google Shape;1595;p52"/>
          <p:cNvGraphicFramePr/>
          <p:nvPr/>
        </p:nvGraphicFramePr>
        <p:xfrm>
          <a:off x="379414" y="183388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{5FCB1209-28A2-4917-8B47-41AEED5CA1F0}</a:tableStyleId>
              </a:tblPr>
              <a:tblGrid>
                <a:gridCol w="50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7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번호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코드그룹ID</a:t>
                      </a:r>
                      <a:endParaRPr sz="1200" b="1"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코드그룹명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타입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길이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주관부서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1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FINC_AGY_CD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금융기관코드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문자열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3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금융결제원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2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INSU_CD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보험사코드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문자열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3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금융결제원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96" name="Google Shape;1596;p52"/>
          <p:cNvGraphicFramePr/>
          <p:nvPr/>
        </p:nvGraphicFramePr>
        <p:xfrm>
          <a:off x="5629275" y="183388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{5FCB1209-28A2-4917-8B47-41AEED5CA1F0}</a:tableStyleId>
              </a:tblPr>
              <a:tblGrid>
                <a:gridCol w="5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번호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코드그룹ID</a:t>
                      </a:r>
                      <a:endParaRPr sz="1200" b="1"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코드그룹명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코드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코드 값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비고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1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FINC_AGY_CD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금융기관코드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001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한국은행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2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FINC_AGY_CD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금융기관코드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002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산업은행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3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FINC_AGY_CD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금융기관코드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003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기업은행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4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FINC_AGY_CD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금융기관코드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004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국민은행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5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FINC_AGY_CD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금융기관코드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008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수출입은행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100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INSU_CD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보험사코드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401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하나생명보험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101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INSU_CD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보험사코드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402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동양생명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102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INSU_CD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보험사코드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403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흥국화재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103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INSU_CD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보험사코드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433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교보라이프를래닛생명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104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INSU_CD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보험사코드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436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교보생명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105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INSU_CD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보험사코드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439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KB생명보험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106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INSU_CD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보험사코드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441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삼성화재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…</a:t>
                      </a: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597" name="Google Shape;1597;p52"/>
          <p:cNvSpPr txBox="1"/>
          <p:nvPr/>
        </p:nvSpPr>
        <p:spPr>
          <a:xfrm>
            <a:off x="1412466" y="1203827"/>
            <a:ext cx="2917058" cy="45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정의서</a:t>
            </a:r>
            <a:endParaRPr sz="1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8" name="Google Shape;1598;p52"/>
          <p:cNvSpPr txBox="1"/>
          <p:nvPr/>
        </p:nvSpPr>
        <p:spPr>
          <a:xfrm>
            <a:off x="7579902" y="1203827"/>
            <a:ext cx="2917058" cy="45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값 정의서</a:t>
            </a:r>
            <a:endParaRPr sz="1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53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2.8 논리 ERD 예시</a:t>
            </a:r>
            <a:endParaRPr/>
          </a:p>
        </p:txBody>
      </p:sp>
      <p:pic>
        <p:nvPicPr>
          <p:cNvPr id="1604" name="Google Shape;160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0887" y="1618371"/>
            <a:ext cx="5495925" cy="4609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53"/>
          <p:cNvSpPr/>
          <p:nvPr/>
        </p:nvSpPr>
        <p:spPr>
          <a:xfrm>
            <a:off x="560526" y="983643"/>
            <a:ext cx="59640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엔티티와 엔티티 간의 관계를 정의하는 모델링</a:t>
            </a:r>
            <a:endParaRPr/>
          </a:p>
        </p:txBody>
      </p:sp>
      <p:sp>
        <p:nvSpPr>
          <p:cNvPr id="1606" name="Google Shape;1606;p53"/>
          <p:cNvSpPr/>
          <p:nvPr/>
        </p:nvSpPr>
        <p:spPr>
          <a:xfrm>
            <a:off x="564386" y="1674363"/>
            <a:ext cx="11265664" cy="4497838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53"/>
          <p:cNvSpPr/>
          <p:nvPr/>
        </p:nvSpPr>
        <p:spPr>
          <a:xfrm>
            <a:off x="7453312" y="2399788"/>
            <a:ext cx="3914775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고객등급 : 등급코드, 코드명</a:t>
            </a: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고객 : 고객번호,고객등급_등급코드(FK),성명,주소,전화번호,성별</a:t>
            </a: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주문 : 주문번호,고객_고객번호(FK), 주문일자, 총금액, 처리상태</a:t>
            </a: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주문상품 : 주문상세ID, 상품_상품코드(FK), 주문_주문번호(FK), 상품, 수량</a:t>
            </a: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상품 : 상품코드, 상품명, 특징, 취급시작일, 재고량, 공급라인</a:t>
            </a: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고객정보변경기록 : 변경일자, 변경대상고객번호, 고객_고객번호(FK), 변경전등급, 변경후등급</a:t>
            </a:r>
            <a:endParaRPr sz="1200" b="0" i="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54"/>
          <p:cNvSpPr txBox="1"/>
          <p:nvPr/>
        </p:nvSpPr>
        <p:spPr>
          <a:xfrm>
            <a:off x="3423113" y="3078031"/>
            <a:ext cx="7271013" cy="42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3. 물리 DB설계 가이드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55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4052834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"/>
              <a:buNone/>
            </a:pPr>
            <a:r>
              <a:rPr lang="ko-KR" b="1">
                <a:solidFill>
                  <a:srgbClr val="000000"/>
                </a:solidFill>
              </a:rPr>
              <a:t>3.1. 물리 DB 설계 작업 절차</a:t>
            </a:r>
            <a:endParaRPr b="1"/>
          </a:p>
        </p:txBody>
      </p:sp>
      <p:sp>
        <p:nvSpPr>
          <p:cNvPr id="1618" name="Google Shape;1618;p55"/>
          <p:cNvSpPr/>
          <p:nvPr/>
        </p:nvSpPr>
        <p:spPr>
          <a:xfrm>
            <a:off x="4163100" y="2665480"/>
            <a:ext cx="1818600" cy="285272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55"/>
          <p:cNvSpPr/>
          <p:nvPr/>
        </p:nvSpPr>
        <p:spPr>
          <a:xfrm>
            <a:off x="6268126" y="3435855"/>
            <a:ext cx="1399500" cy="13171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ko-KR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물리 ERD </a:t>
            </a:r>
            <a:endParaRPr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ko-KR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테이블 정의서</a:t>
            </a:r>
            <a:endParaRPr/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ko-KR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인덱스 정의서</a:t>
            </a:r>
            <a:endParaRPr/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ko-KR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뷰 정의서</a:t>
            </a: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55"/>
          <p:cNvSpPr/>
          <p:nvPr/>
        </p:nvSpPr>
        <p:spPr>
          <a:xfrm>
            <a:off x="4342360" y="2936906"/>
            <a:ext cx="1487647" cy="4774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데이터베이스 생성</a:t>
            </a:r>
            <a:endParaRPr/>
          </a:p>
        </p:txBody>
      </p:sp>
      <p:sp>
        <p:nvSpPr>
          <p:cNvPr id="1621" name="Google Shape;1621;p55"/>
          <p:cNvSpPr/>
          <p:nvPr/>
        </p:nvSpPr>
        <p:spPr>
          <a:xfrm>
            <a:off x="4346177" y="3687169"/>
            <a:ext cx="1487647" cy="46807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사용자/역할 생성</a:t>
            </a:r>
            <a:endParaRPr/>
          </a:p>
        </p:txBody>
      </p:sp>
      <p:sp>
        <p:nvSpPr>
          <p:cNvPr id="1622" name="Google Shape;1622;p55"/>
          <p:cNvSpPr/>
          <p:nvPr/>
        </p:nvSpPr>
        <p:spPr>
          <a:xfrm>
            <a:off x="4348219" y="4378057"/>
            <a:ext cx="1487647" cy="46807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테이블 생성</a:t>
            </a:r>
            <a:endParaRPr/>
          </a:p>
        </p:txBody>
      </p:sp>
      <p:cxnSp>
        <p:nvCxnSpPr>
          <p:cNvPr id="1623" name="Google Shape;1623;p55"/>
          <p:cNvCxnSpPr>
            <a:stCxn id="1620" idx="2"/>
            <a:endCxn id="1621" idx="0"/>
          </p:cNvCxnSpPr>
          <p:nvPr/>
        </p:nvCxnSpPr>
        <p:spPr>
          <a:xfrm>
            <a:off x="5086184" y="3414397"/>
            <a:ext cx="3900" cy="2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4" name="Google Shape;1624;p55"/>
          <p:cNvCxnSpPr>
            <a:stCxn id="1621" idx="2"/>
            <a:endCxn id="1622" idx="0"/>
          </p:cNvCxnSpPr>
          <p:nvPr/>
        </p:nvCxnSpPr>
        <p:spPr>
          <a:xfrm>
            <a:off x="5090001" y="4155246"/>
            <a:ext cx="2100" cy="22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5" name="Google Shape;1625;p55"/>
          <p:cNvSpPr/>
          <p:nvPr/>
        </p:nvSpPr>
        <p:spPr>
          <a:xfrm>
            <a:off x="767702" y="2684531"/>
            <a:ext cx="3108973" cy="28241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55"/>
          <p:cNvSpPr/>
          <p:nvPr/>
        </p:nvSpPr>
        <p:spPr>
          <a:xfrm>
            <a:off x="2526722" y="2887845"/>
            <a:ext cx="1189383" cy="39002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컬럼 정의</a:t>
            </a:r>
            <a:endParaRPr/>
          </a:p>
        </p:txBody>
      </p:sp>
      <p:sp>
        <p:nvSpPr>
          <p:cNvPr id="1627" name="Google Shape;1627;p55"/>
          <p:cNvSpPr/>
          <p:nvPr/>
        </p:nvSpPr>
        <p:spPr>
          <a:xfrm>
            <a:off x="2526722" y="3448510"/>
            <a:ext cx="1189383" cy="39002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Constraint 정의</a:t>
            </a:r>
            <a:endParaRPr/>
          </a:p>
        </p:txBody>
      </p:sp>
      <p:sp>
        <p:nvSpPr>
          <p:cNvPr id="1628" name="Google Shape;1628;p55"/>
          <p:cNvSpPr/>
          <p:nvPr/>
        </p:nvSpPr>
        <p:spPr>
          <a:xfrm>
            <a:off x="893665" y="2881773"/>
            <a:ext cx="1259638" cy="39002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테이블 설계</a:t>
            </a:r>
            <a:endParaRPr/>
          </a:p>
        </p:txBody>
      </p:sp>
      <p:cxnSp>
        <p:nvCxnSpPr>
          <p:cNvPr id="1629" name="Google Shape;1629;p55"/>
          <p:cNvCxnSpPr>
            <a:stCxn id="1628" idx="3"/>
            <a:endCxn id="1626" idx="1"/>
          </p:cNvCxnSpPr>
          <p:nvPr/>
        </p:nvCxnSpPr>
        <p:spPr>
          <a:xfrm>
            <a:off x="2153303" y="3076783"/>
            <a:ext cx="373500" cy="6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0" name="Google Shape;1630;p55"/>
          <p:cNvCxnSpPr>
            <a:stCxn id="1628" idx="3"/>
            <a:endCxn id="1627" idx="1"/>
          </p:cNvCxnSpPr>
          <p:nvPr/>
        </p:nvCxnSpPr>
        <p:spPr>
          <a:xfrm>
            <a:off x="2153303" y="3076783"/>
            <a:ext cx="373500" cy="5667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631" name="Google Shape;1631;p55"/>
          <p:cNvSpPr/>
          <p:nvPr/>
        </p:nvSpPr>
        <p:spPr>
          <a:xfrm>
            <a:off x="893665" y="4585362"/>
            <a:ext cx="1259638" cy="706294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분산키 설계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Partition 설계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클러스터링 설계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인덱스 설계</a:t>
            </a:r>
            <a:endParaRPr/>
          </a:p>
        </p:txBody>
      </p:sp>
      <p:cxnSp>
        <p:nvCxnSpPr>
          <p:cNvPr id="1632" name="Google Shape;1632;p55"/>
          <p:cNvCxnSpPr>
            <a:stCxn id="1628" idx="2"/>
            <a:endCxn id="1631" idx="0"/>
          </p:cNvCxnSpPr>
          <p:nvPr/>
        </p:nvCxnSpPr>
        <p:spPr>
          <a:xfrm>
            <a:off x="1523484" y="3271793"/>
            <a:ext cx="0" cy="13137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3" name="Google Shape;1633;p55"/>
          <p:cNvSpPr/>
          <p:nvPr/>
        </p:nvSpPr>
        <p:spPr>
          <a:xfrm>
            <a:off x="2526722" y="4059027"/>
            <a:ext cx="1189383" cy="428209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컬럼 순서의 결정</a:t>
            </a:r>
            <a:endParaRPr/>
          </a:p>
        </p:txBody>
      </p:sp>
      <p:cxnSp>
        <p:nvCxnSpPr>
          <p:cNvPr id="1634" name="Google Shape;1634;p55"/>
          <p:cNvCxnSpPr>
            <a:stCxn id="1628" idx="3"/>
            <a:endCxn id="1633" idx="1"/>
          </p:cNvCxnSpPr>
          <p:nvPr/>
        </p:nvCxnSpPr>
        <p:spPr>
          <a:xfrm>
            <a:off x="2153303" y="3076783"/>
            <a:ext cx="373500" cy="1196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635" name="Google Shape;1635;p55"/>
          <p:cNvSpPr/>
          <p:nvPr/>
        </p:nvSpPr>
        <p:spPr>
          <a:xfrm>
            <a:off x="540648" y="1834065"/>
            <a:ext cx="7244903" cy="42333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객체의 생성</a:t>
            </a:r>
            <a:endParaRPr/>
          </a:p>
        </p:txBody>
      </p:sp>
      <p:cxnSp>
        <p:nvCxnSpPr>
          <p:cNvPr id="1636" name="Google Shape;1636;p55"/>
          <p:cNvCxnSpPr>
            <a:stCxn id="1625" idx="3"/>
            <a:endCxn id="1618" idx="1"/>
          </p:cNvCxnSpPr>
          <p:nvPr/>
        </p:nvCxnSpPr>
        <p:spPr>
          <a:xfrm rot="10800000" flipH="1">
            <a:off x="3876675" y="4091805"/>
            <a:ext cx="286500" cy="48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1637" name="Google Shape;1637;p55"/>
          <p:cNvCxnSpPr>
            <a:stCxn id="1618" idx="3"/>
            <a:endCxn id="1619" idx="1"/>
          </p:cNvCxnSpPr>
          <p:nvPr/>
        </p:nvCxnSpPr>
        <p:spPr>
          <a:xfrm>
            <a:off x="5981700" y="4091842"/>
            <a:ext cx="286500" cy="27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638" name="Google Shape;1638;p55"/>
          <p:cNvSpPr/>
          <p:nvPr/>
        </p:nvSpPr>
        <p:spPr>
          <a:xfrm>
            <a:off x="767702" y="2305170"/>
            <a:ext cx="3108973" cy="352871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물리 테이블 설계</a:t>
            </a:r>
            <a:endParaRPr/>
          </a:p>
        </p:txBody>
      </p:sp>
      <p:sp>
        <p:nvSpPr>
          <p:cNvPr id="1639" name="Google Shape;1639;p55"/>
          <p:cNvSpPr/>
          <p:nvPr/>
        </p:nvSpPr>
        <p:spPr>
          <a:xfrm>
            <a:off x="4163099" y="2286119"/>
            <a:ext cx="1818600" cy="362499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데이터베이스 구축</a:t>
            </a:r>
            <a:endParaRPr/>
          </a:p>
        </p:txBody>
      </p:sp>
      <p:sp>
        <p:nvSpPr>
          <p:cNvPr id="1640" name="Google Shape;1640;p55"/>
          <p:cNvSpPr/>
          <p:nvPr/>
        </p:nvSpPr>
        <p:spPr>
          <a:xfrm>
            <a:off x="6268126" y="3056476"/>
            <a:ext cx="1399500" cy="364931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산출물 작성</a:t>
            </a:r>
            <a:endParaRPr/>
          </a:p>
        </p:txBody>
      </p:sp>
      <p:sp>
        <p:nvSpPr>
          <p:cNvPr id="1641" name="Google Shape;1641;p55"/>
          <p:cNvSpPr txBox="1"/>
          <p:nvPr/>
        </p:nvSpPr>
        <p:spPr>
          <a:xfrm>
            <a:off x="8809437" y="1395368"/>
            <a:ext cx="2272990" cy="37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"/>
              <a:buNone/>
            </a:pPr>
            <a:r>
              <a:rPr lang="ko-KR" sz="1600" b="1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물리 모델링 주요 타스크</a:t>
            </a:r>
            <a:endParaRPr sz="1600" b="1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42" name="Google Shape;1642;p55"/>
          <p:cNvSpPr txBox="1"/>
          <p:nvPr/>
        </p:nvSpPr>
        <p:spPr>
          <a:xfrm>
            <a:off x="8061814" y="1793207"/>
            <a:ext cx="3768236" cy="409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None/>
            </a:pPr>
            <a:r>
              <a:rPr lang="ko-KR" sz="1200" b="1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1. PK(Primary Key) 확정</a:t>
            </a:r>
            <a:endParaRPr sz="1200" b="1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lang="ko-KR" sz="900" b="0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   - Pk 설정은 테이블에 영향을 크게 주기에 충분히 검토 후 확정함</a:t>
            </a:r>
            <a:r>
              <a:rPr lang="ko-KR" sz="900" b="1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900" b="1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None/>
            </a:pPr>
            <a:r>
              <a:rPr lang="ko-KR" sz="1200" b="1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2. 테이블 파티션 확정</a:t>
            </a:r>
            <a:endParaRPr sz="1200" b="1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lang="ko-KR" sz="900" b="0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   - 파티션은 하나의 테이블을 여러 개의 부분 집합 테이블로 나눠 물리적으로 관리하는 방법</a:t>
            </a:r>
            <a:endParaRPr sz="900" b="0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lang="ko-KR" sz="900" b="0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   - 파티션 적용 여부에 따라 백업 정책이 달라지고 모델이 변경될 수 있음</a:t>
            </a:r>
            <a:endParaRPr sz="900" b="0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lang="ko-KR" sz="900" b="0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   - 파티션 키(Key)에 따라 속성이 변경, 추가될 수 있음</a:t>
            </a:r>
            <a:endParaRPr sz="900" b="0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lang="ko-KR" sz="900" b="0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   - 관련된 업무를 알아야 정확하게 대응할 수 있어 모델러가 수행하는 것이 바람직함</a:t>
            </a:r>
            <a:endParaRPr sz="900" b="0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None/>
            </a:pPr>
            <a:r>
              <a:rPr lang="ko-KR" sz="1200" b="1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3. 인덱스 설계</a:t>
            </a:r>
            <a:endParaRPr sz="1200" b="1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lang="ko-KR" sz="900" b="0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  - 인덱스를 정확하게 설계 할 수 있는 조건은 실제 데이터와 SQL 구분이 존재해야 하므로 물리 모델링 단계에서 수행하는 데 한계가 있음</a:t>
            </a:r>
            <a:endParaRPr sz="900" b="0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lang="ko-KR" sz="900" b="0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  - 따라서 모델링 단계에서는 식별자 위주로 선택됨</a:t>
            </a:r>
            <a:endParaRPr sz="900" b="0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None/>
            </a:pPr>
            <a:r>
              <a:rPr lang="ko-KR" sz="1200" b="1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4. 시스템 속성 추가(Audit 컬럼)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lang="ko-KR" sz="900" b="0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  - 전체 엔티티에 공통으로 추가되는 시스템 속성은 최소한으로 가져감</a:t>
            </a:r>
            <a:endParaRPr sz="900" b="0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lang="ko-KR" sz="900" b="0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  - 가능하면 업무적으로 사용하지 않는 것이 바람직함 </a:t>
            </a:r>
            <a:endParaRPr sz="900" b="0" i="0">
              <a:solidFill>
                <a:srgbClr val="0C0C0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43" name="Google Shape;1643;p55"/>
          <p:cNvSpPr/>
          <p:nvPr/>
        </p:nvSpPr>
        <p:spPr>
          <a:xfrm>
            <a:off x="7911514" y="1834066"/>
            <a:ext cx="3918536" cy="42333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56"/>
          <p:cNvSpPr/>
          <p:nvPr/>
        </p:nvSpPr>
        <p:spPr>
          <a:xfrm>
            <a:off x="478327" y="1248469"/>
            <a:ext cx="10812426" cy="510165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56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3.2 테이블 명명 규칙</a:t>
            </a:r>
            <a:endParaRPr/>
          </a:p>
        </p:txBody>
      </p:sp>
      <p:sp>
        <p:nvSpPr>
          <p:cNvPr id="1650" name="Google Shape;1650;p56"/>
          <p:cNvSpPr/>
          <p:nvPr/>
        </p:nvSpPr>
        <p:spPr>
          <a:xfrm>
            <a:off x="473113" y="1248469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 명명 규칙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51" name="Google Shape;1651;p56"/>
          <p:cNvGraphicFramePr/>
          <p:nvPr/>
        </p:nvGraphicFramePr>
        <p:xfrm>
          <a:off x="650712" y="2356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Layer</a:t>
                      </a:r>
                      <a:endParaRPr sz="12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한글명</a:t>
                      </a:r>
                      <a:endParaRPr sz="12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영문명</a:t>
                      </a:r>
                      <a:endParaRPr sz="12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작성예시</a:t>
                      </a:r>
                      <a:endParaRPr sz="12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수집영역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서비스명(수집 원천 구분)</a:t>
                      </a:r>
                      <a:r>
                        <a:rPr lang="ko-KR" sz="10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+”_”+원천 엔터티명</a:t>
                      </a:r>
                      <a:endParaRPr sz="10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삼성Apps모바일_회원기본  -&gt; SAPM_MEMBER_BASIC</a:t>
                      </a:r>
                      <a:endParaRPr/>
                    </a:p>
                    <a:p>
                      <a:pPr marL="901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SAPM : 원천 구분자 영문 Prefix</a:t>
                      </a:r>
                      <a:endParaRPr/>
                    </a:p>
                    <a:p>
                      <a:pPr marL="901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MEMBER_BASIC  : 원천에서 사용하고 있는 테이블명 유지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테이블 한글명 : 삼성Apps모바일_회원기본 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테이블 영문명 : SAPM_MEMBER_BASIC</a:t>
                      </a:r>
                      <a:endParaRPr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DW영역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(주제영역 대분류)+”_”+엔터티 한글명+엔터티 분류어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0510" marR="0" lvl="0" indent="-18033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주제영역 대분류 를 생략한 경우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- 고객기본 -&gt; CUSTOMER_BAS</a:t>
                      </a:r>
                      <a:endParaRPr/>
                    </a:p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- 고객주소상세 -&gt; CUSTOMER_ADDR_DTL</a:t>
                      </a:r>
                      <a:endParaRPr/>
                    </a:p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endParaRPr sz="8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70510" marR="0" lvl="0" indent="-18033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주제영역 대분류를 포함한 경우</a:t>
                      </a:r>
                      <a:endParaRPr sz="8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- 고객_지역통신사프로파일매출내역 -&gt; CU_LOC_AGY_PROM_SAL_TXN</a:t>
                      </a:r>
                      <a:endParaRPr/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테이블 한글명 : </a:t>
                      </a: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고객기본, 고객주소상세, 고객_지역통신사프로모션매출내역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2319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마트영역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구분자(D,F) </a:t>
                      </a:r>
                      <a:r>
                        <a:rPr lang="ko-KR" sz="10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+”_”+</a:t>
                      </a:r>
                      <a: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엔터티 한글명+엔터티 분류어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ko-KR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0510" marR="0" lvl="0" indent="-18033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D_고객구분코드 -&gt; D_CUSTOMER_TYPE_CD</a:t>
                      </a:r>
                      <a:endParaRPr/>
                    </a:p>
                    <a:p>
                      <a:pPr marL="270510" marR="0" lvl="0" indent="-18033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▪"/>
                      </a:pP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F_통신사별프로모션매출집계 -&gt; F_</a:t>
                      </a:r>
                      <a:r>
                        <a:rPr lang="ko-KR" sz="8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AGY_PROM_SAL_SUM</a:t>
                      </a:r>
                      <a:endParaRPr/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테이블 한글명  : </a:t>
                      </a:r>
                      <a:r>
                        <a:rPr lang="ko-KR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D_고객구분코드, F_통신사별프로모션매출집계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44500" marR="0" lvl="0" indent="-12319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8000" marR="108000" marT="72000" marB="72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2" name="Google Shape;1652;p56"/>
          <p:cNvSpPr/>
          <p:nvPr/>
        </p:nvSpPr>
        <p:spPr>
          <a:xfrm>
            <a:off x="3242630" y="1310265"/>
            <a:ext cx="6568120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•"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테이블명</a:t>
            </a: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구분자 영문으로 Prefix 정의 + 엔티티한글명을 표준용어로 전환 + 분류어 영문으로 전환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 구분자 : 구분자에는 서비스명,주제영역 대분류,구분자 등을 포함하며 영문명을 정의해서 기재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0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엔티티 한글명: 표준용어정의서에 등록된 용어를 사용하여 영문으로 전환하여 기재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분류어 : 한글 분류어에 맞춰 영문으로 전환하여 기재</a:t>
            </a:r>
            <a:endParaRPr sz="10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57"/>
          <p:cNvSpPr/>
          <p:nvPr/>
        </p:nvSpPr>
        <p:spPr>
          <a:xfrm>
            <a:off x="549311" y="1225029"/>
            <a:ext cx="9390847" cy="2790193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57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None/>
            </a:pPr>
            <a:r>
              <a:rPr lang="ko-KR" b="1">
                <a:solidFill>
                  <a:schemeClr val="dk1"/>
                </a:solidFill>
              </a:rPr>
              <a:t>3.3 컬럼명 명명 규칙</a:t>
            </a:r>
            <a:endParaRPr b="1"/>
          </a:p>
        </p:txBody>
      </p:sp>
      <p:sp>
        <p:nvSpPr>
          <p:cNvPr id="1659" name="Google Shape;1659;p57"/>
          <p:cNvSpPr/>
          <p:nvPr/>
        </p:nvSpPr>
        <p:spPr>
          <a:xfrm>
            <a:off x="550863" y="1225029"/>
            <a:ext cx="2544786" cy="457594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88900" marR="0" lvl="0" indent="-88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컬럼명 명명 규칙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0" name="Google Shape;1660;p57"/>
          <p:cNvSpPr/>
          <p:nvPr/>
        </p:nvSpPr>
        <p:spPr>
          <a:xfrm>
            <a:off x="3226286" y="1158182"/>
            <a:ext cx="6343384" cy="104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79388" marR="0" lvl="0" indent="-179388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속성의 이름은 ‘표준용어정의서’에 등록된 용어를 사용하여 영문으로 전환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0" indent="-179388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컬럼명 명명 순서는 ‘주제어 수식어 + 주제어 + 분류어 수식어 + 분류어’ 순으로 함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컬럼명에는 주제어와 분류어가 반드시 포함되어야 함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1" name="Google Shape;1661;p57"/>
          <p:cNvSpPr/>
          <p:nvPr/>
        </p:nvSpPr>
        <p:spPr>
          <a:xfrm>
            <a:off x="1424404" y="3676466"/>
            <a:ext cx="6343384" cy="28892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2" name="Google Shape;1662;p57"/>
          <p:cNvSpPr txBox="1"/>
          <p:nvPr/>
        </p:nvSpPr>
        <p:spPr>
          <a:xfrm>
            <a:off x="1426672" y="2605350"/>
            <a:ext cx="1195754" cy="558800"/>
          </a:xfrm>
          <a:prstGeom prst="rect">
            <a:avLst/>
          </a:prstGeom>
          <a:solidFill>
            <a:srgbClr val="5F5F5F"/>
          </a:solidFill>
          <a:ln w="9525" cap="flat" cmpd="sng">
            <a:solidFill>
              <a:srgbClr val="72727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주제어 수식어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(Modifier)</a:t>
            </a:r>
            <a:endParaRPr/>
          </a:p>
        </p:txBody>
      </p:sp>
      <p:sp>
        <p:nvSpPr>
          <p:cNvPr id="1663" name="Google Shape;1663;p57"/>
          <p:cNvSpPr txBox="1"/>
          <p:nvPr/>
        </p:nvSpPr>
        <p:spPr>
          <a:xfrm>
            <a:off x="3205172" y="2604447"/>
            <a:ext cx="1195754" cy="55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72727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주제어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(Subject)</a:t>
            </a:r>
            <a:endParaRPr/>
          </a:p>
        </p:txBody>
      </p:sp>
      <p:sp>
        <p:nvSpPr>
          <p:cNvPr id="1664" name="Google Shape;1664;p57"/>
          <p:cNvSpPr txBox="1"/>
          <p:nvPr/>
        </p:nvSpPr>
        <p:spPr>
          <a:xfrm>
            <a:off x="5140615" y="2612836"/>
            <a:ext cx="1195754" cy="558800"/>
          </a:xfrm>
          <a:prstGeom prst="rect">
            <a:avLst/>
          </a:prstGeom>
          <a:solidFill>
            <a:srgbClr val="5F5F5F"/>
          </a:solidFill>
          <a:ln w="9525" cap="flat" cmpd="sng">
            <a:solidFill>
              <a:srgbClr val="72727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분류어 수식어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(Qualifier)</a:t>
            </a:r>
            <a:endParaRPr/>
          </a:p>
        </p:txBody>
      </p:sp>
      <p:sp>
        <p:nvSpPr>
          <p:cNvPr id="1665" name="Google Shape;1665;p57"/>
          <p:cNvSpPr txBox="1"/>
          <p:nvPr/>
        </p:nvSpPr>
        <p:spPr>
          <a:xfrm>
            <a:off x="7055873" y="2612836"/>
            <a:ext cx="1195754" cy="55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72727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분류어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(Class)</a:t>
            </a:r>
            <a:endParaRPr/>
          </a:p>
        </p:txBody>
      </p:sp>
      <p:sp>
        <p:nvSpPr>
          <p:cNvPr id="1666" name="Google Shape;1666;p57"/>
          <p:cNvSpPr txBox="1"/>
          <p:nvPr/>
        </p:nvSpPr>
        <p:spPr>
          <a:xfrm>
            <a:off x="2723813" y="2809819"/>
            <a:ext cx="5665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+”_” +</a:t>
            </a:r>
            <a:endParaRPr/>
          </a:p>
        </p:txBody>
      </p:sp>
      <p:sp>
        <p:nvSpPr>
          <p:cNvPr id="1667" name="Google Shape;1667;p57"/>
          <p:cNvSpPr txBox="1"/>
          <p:nvPr/>
        </p:nvSpPr>
        <p:spPr>
          <a:xfrm>
            <a:off x="1397767" y="3177677"/>
            <a:ext cx="105507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(선택)</a:t>
            </a:r>
            <a:endParaRPr/>
          </a:p>
        </p:txBody>
      </p:sp>
      <p:sp>
        <p:nvSpPr>
          <p:cNvPr id="1668" name="Google Shape;1668;p57"/>
          <p:cNvSpPr txBox="1"/>
          <p:nvPr/>
        </p:nvSpPr>
        <p:spPr>
          <a:xfrm>
            <a:off x="3193910" y="3158761"/>
            <a:ext cx="11957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(필수)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9" name="Google Shape;1669;p57"/>
          <p:cNvSpPr txBox="1"/>
          <p:nvPr/>
        </p:nvSpPr>
        <p:spPr>
          <a:xfrm>
            <a:off x="5210953" y="3192630"/>
            <a:ext cx="10550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(선택)</a:t>
            </a:r>
            <a:endParaRPr/>
          </a:p>
        </p:txBody>
      </p:sp>
      <p:sp>
        <p:nvSpPr>
          <p:cNvPr id="1670" name="Google Shape;1670;p57"/>
          <p:cNvSpPr txBox="1"/>
          <p:nvPr/>
        </p:nvSpPr>
        <p:spPr>
          <a:xfrm>
            <a:off x="7074477" y="3175588"/>
            <a:ext cx="10550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(필수)</a:t>
            </a:r>
            <a:endParaRPr/>
          </a:p>
        </p:txBody>
      </p:sp>
      <p:sp>
        <p:nvSpPr>
          <p:cNvPr id="1671" name="Google Shape;1671;p57"/>
          <p:cNvSpPr/>
          <p:nvPr/>
        </p:nvSpPr>
        <p:spPr>
          <a:xfrm>
            <a:off x="550863" y="4015221"/>
            <a:ext cx="8001000" cy="19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어트리뷰트로 정의 한 한글명을 영문으로 전환 , 숫자를 제외한 특수기호를 배제함 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원칙적으로 글자수에 제한을 두지 않지만 길게 작성하지 않고, 간결, 명확하게 표현함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숫자는 반드시 아라비아 숫자를 사용하며, ‘일’ ‘이’ ‘삼’과 같은 한글 표기를 하지 않음 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어트리뷰트와 다르게 컬럼명은 수식어와 주제어 간 구별을 Underscore ( ‘_’ ) 로 구별하도록 함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띄어쓰기를 하지 않음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9388" marR="0" lvl="1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-KR"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유사 항목 생성을 방지하기 위해 수식어가 다수인 경우,  “시간 &gt; 장소 &gt; 행위대상 &gt; 행위 &gt; 주제어“의 순서로 배치하고 마지막에 어트리뷰트  분류어를 위치 시키며 각각 영문으로 전환함</a:t>
            </a:r>
            <a:endParaRPr/>
          </a:p>
          <a:p>
            <a:pPr marL="179388" marR="0" lvl="1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예) 지역코드 -&gt; REG_CD, 부점코드 -&gt; BRN_CD</a:t>
            </a: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2" name="Google Shape;1672;p57"/>
          <p:cNvSpPr txBox="1"/>
          <p:nvPr/>
        </p:nvSpPr>
        <p:spPr>
          <a:xfrm>
            <a:off x="2715371" y="3669073"/>
            <a:ext cx="16573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REG(지역): 영문 전환</a:t>
            </a:r>
            <a:endParaRPr/>
          </a:p>
        </p:txBody>
      </p:sp>
      <p:sp>
        <p:nvSpPr>
          <p:cNvPr id="1673" name="Google Shape;1673;p57"/>
          <p:cNvSpPr txBox="1"/>
          <p:nvPr/>
        </p:nvSpPr>
        <p:spPr>
          <a:xfrm>
            <a:off x="5432782" y="3685551"/>
            <a:ext cx="22119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CD(코드): 분류어 영문 전환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4" name="Google Shape;1674;p57"/>
          <p:cNvSpPr txBox="1"/>
          <p:nvPr/>
        </p:nvSpPr>
        <p:spPr>
          <a:xfrm>
            <a:off x="4507578" y="2812026"/>
            <a:ext cx="5665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+”_” +</a:t>
            </a:r>
            <a:endParaRPr/>
          </a:p>
        </p:txBody>
      </p:sp>
      <p:sp>
        <p:nvSpPr>
          <p:cNvPr id="1675" name="Google Shape;1675;p57"/>
          <p:cNvSpPr txBox="1"/>
          <p:nvPr/>
        </p:nvSpPr>
        <p:spPr>
          <a:xfrm>
            <a:off x="6412838" y="2812026"/>
            <a:ext cx="5665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+”_” +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58"/>
          <p:cNvSpPr/>
          <p:nvPr/>
        </p:nvSpPr>
        <p:spPr>
          <a:xfrm>
            <a:off x="564386" y="1674363"/>
            <a:ext cx="11265664" cy="4497838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58"/>
          <p:cNvSpPr txBox="1">
            <a:spLocks noGrp="1"/>
          </p:cNvSpPr>
          <p:nvPr>
            <p:ph type="body" idx="1"/>
          </p:nvPr>
        </p:nvSpPr>
        <p:spPr>
          <a:xfrm>
            <a:off x="467614" y="1125104"/>
            <a:ext cx="111600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</a:pPr>
            <a:r>
              <a:rPr lang="ko-KR"/>
              <a:t>논리 ERD 작업 후 표준용어로 전환하면 아래와 같이 물리 ERD 작업을 완성한다.</a:t>
            </a:r>
            <a:endParaRPr/>
          </a:p>
        </p:txBody>
      </p:sp>
      <p:sp>
        <p:nvSpPr>
          <p:cNvPr id="1682" name="Google Shape;1682;p58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3.4 물리 ERD 예시</a:t>
            </a:r>
            <a:endParaRPr/>
          </a:p>
        </p:txBody>
      </p:sp>
      <p:sp>
        <p:nvSpPr>
          <p:cNvPr id="1683" name="Google Shape;1683;p58"/>
          <p:cNvSpPr/>
          <p:nvPr/>
        </p:nvSpPr>
        <p:spPr>
          <a:xfrm>
            <a:off x="7711340" y="2379923"/>
            <a:ext cx="3914775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tbl_product(상품) : 상품ID, 상품명, 상품가격, 이미지경로, 카테고리</a:t>
            </a: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tbl_category(카테고리) : 카테고리ID, 카테고리명</a:t>
            </a: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tbl_orderdetail(주문상세) : 주문상세ID, 주문ID, 상품명, 수량, 단가</a:t>
            </a: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tbl_order(주문) : 주문ID, 사용자ID, 주문날짜, 총액, 배송상태</a:t>
            </a: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tbl_user(사용자) : 사용자ID, 사용자비번, 사용자명, 주소, 폰넘버, 집전화번호</a:t>
            </a:r>
            <a:endParaRPr sz="1200" b="0" i="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684" name="Google Shape;168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725" y="1966912"/>
            <a:ext cx="6429375" cy="378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58"/>
          <p:cNvSpPr txBox="1"/>
          <p:nvPr/>
        </p:nvSpPr>
        <p:spPr>
          <a:xfrm>
            <a:off x="2346185" y="2120944"/>
            <a:ext cx="11957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카테고리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6" name="Google Shape;1686;p58"/>
          <p:cNvSpPr txBox="1"/>
          <p:nvPr/>
        </p:nvSpPr>
        <p:spPr>
          <a:xfrm>
            <a:off x="1260335" y="3582430"/>
            <a:ext cx="7018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상품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7" name="Google Shape;1687;p58"/>
          <p:cNvSpPr txBox="1"/>
          <p:nvPr/>
        </p:nvSpPr>
        <p:spPr>
          <a:xfrm>
            <a:off x="3300046" y="3948191"/>
            <a:ext cx="8719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주문상세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8" name="Google Shape;1688;p58"/>
          <p:cNvSpPr txBox="1"/>
          <p:nvPr/>
        </p:nvSpPr>
        <p:spPr>
          <a:xfrm>
            <a:off x="4957397" y="3897528"/>
            <a:ext cx="6242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주문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9" name="Google Shape;1689;p58"/>
          <p:cNvSpPr txBox="1"/>
          <p:nvPr/>
        </p:nvSpPr>
        <p:spPr>
          <a:xfrm>
            <a:off x="6218464" y="1896719"/>
            <a:ext cx="6966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사용자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0" name="Google Shape;1690;p58"/>
          <p:cNvSpPr txBox="1"/>
          <p:nvPr/>
        </p:nvSpPr>
        <p:spPr>
          <a:xfrm>
            <a:off x="8808755" y="1982444"/>
            <a:ext cx="1719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물리 테이블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59"/>
          <p:cNvSpPr txBox="1"/>
          <p:nvPr/>
        </p:nvSpPr>
        <p:spPr>
          <a:xfrm>
            <a:off x="3423113" y="3078031"/>
            <a:ext cx="7271013" cy="42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r>
              <a:rPr lang="ko-KR" sz="3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. 데이터베이스 특성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"/>
          <p:cNvSpPr txBox="1">
            <a:spLocks noGrp="1"/>
          </p:cNvSpPr>
          <p:nvPr>
            <p:ph type="body" idx="1"/>
          </p:nvPr>
        </p:nvSpPr>
        <p:spPr>
          <a:xfrm>
            <a:off x="2416306" y="3550642"/>
            <a:ext cx="1062802" cy="21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r>
              <a:rPr lang="ko-KR" sz="1000"/>
              <a:t>킴벌 아키텍처</a:t>
            </a:r>
            <a:endParaRPr/>
          </a:p>
        </p:txBody>
      </p:sp>
      <p:sp>
        <p:nvSpPr>
          <p:cNvPr id="281" name="Google Shape;281;p6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5925351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데이터 웨어하우스(DW) 아키텍처 형태</a:t>
            </a:r>
            <a:endParaRPr/>
          </a:p>
        </p:txBody>
      </p:sp>
      <p:pic>
        <p:nvPicPr>
          <p:cNvPr id="282" name="Google Shape;28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151" y="1344507"/>
            <a:ext cx="4747140" cy="217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0308" y="1350243"/>
            <a:ext cx="3301449" cy="201600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"/>
          <p:cNvSpPr txBox="1"/>
          <p:nvPr/>
        </p:nvSpPr>
        <p:spPr>
          <a:xfrm>
            <a:off x="7785635" y="3550563"/>
            <a:ext cx="1383532" cy="21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r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데이터마트 아키텍처</a:t>
            </a:r>
            <a:endParaRPr/>
          </a:p>
        </p:txBody>
      </p:sp>
      <p:pic>
        <p:nvPicPr>
          <p:cNvPr id="285" name="Google Shape;28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151" y="3854126"/>
            <a:ext cx="5182517" cy="249391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"/>
          <p:cNvSpPr txBox="1"/>
          <p:nvPr/>
        </p:nvSpPr>
        <p:spPr>
          <a:xfrm>
            <a:off x="2410528" y="6275188"/>
            <a:ext cx="1044076" cy="21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r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인몬 아키텍처</a:t>
            </a:r>
            <a:endParaRPr/>
          </a:p>
        </p:txBody>
      </p:sp>
      <p:pic>
        <p:nvPicPr>
          <p:cNvPr id="287" name="Google Shape;28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0308" y="4019605"/>
            <a:ext cx="5108146" cy="212606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6"/>
          <p:cNvSpPr txBox="1"/>
          <p:nvPr/>
        </p:nvSpPr>
        <p:spPr>
          <a:xfrm>
            <a:off x="7785635" y="6280242"/>
            <a:ext cx="1476968" cy="21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r>
              <a:rPr lang="ko-KR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하이브리드 아키텍처</a:t>
            </a:r>
            <a:endParaRPr/>
          </a:p>
        </p:txBody>
      </p:sp>
      <p:sp>
        <p:nvSpPr>
          <p:cNvPr id="289" name="Google Shape;289;p6"/>
          <p:cNvSpPr/>
          <p:nvPr/>
        </p:nvSpPr>
        <p:spPr>
          <a:xfrm>
            <a:off x="569741" y="1328057"/>
            <a:ext cx="5301938" cy="2204756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6018252" y="1327737"/>
            <a:ext cx="5380202" cy="2204756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6018252" y="3902422"/>
            <a:ext cx="5380202" cy="2360431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569741" y="3902423"/>
            <a:ext cx="5301938" cy="2360432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550863" y="987649"/>
            <a:ext cx="10801350" cy="27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웨어하우스(DW)는 아래와 같이 여러가지 형태로 구성 된다. 각각의 형태를 이해하고 적용한다.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0" name="Google Shape;1700;p60"/>
          <p:cNvGraphicFramePr/>
          <p:nvPr/>
        </p:nvGraphicFramePr>
        <p:xfrm>
          <a:off x="737508" y="14232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0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구분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관계형 데이터베이스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NoSQL 데이터베이스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7100">
                <a:tc>
                  <a:txBody>
                    <a:bodyPr/>
                    <a:lstStyle/>
                    <a:p>
                      <a:pPr marL="34925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정의</a:t>
                      </a:r>
                      <a:endParaRPr sz="14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488" marR="0" lvl="0" indent="-63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엔터티의 구조와 엔터티 간의 관계를 토대로 설계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0488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데이터 간의 관계를 정의하고 데이터 정합성, 일관성을 유지하기 위한 모델로서 출현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0488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명확하게 정의된 스키마를 강제</a:t>
                      </a: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함을 통해 데이터 무결성을 보장</a:t>
                      </a: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0488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0488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488" marR="0" lvl="0" indent="-63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일반적으로 엔터티 관계 구조를 갖지 않음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0488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대용량 데이터의 읽기와 쓰기 작업을 위해 기존 관계형 데이터베이스 구조로는 부족한 점에 대한 대안으로서 출현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0488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읽기와 쓰기라는 기본적인 기능에 충실하다. 특히 </a:t>
                      </a: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대용량 데이터의 읽기와 쓰기</a:t>
                      </a: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에 강점을 가진다.</a:t>
                      </a: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0488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유연하게 스키마</a:t>
                      </a: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 정의할 수 있다. 스키마를 강제하지 않으므로 그 정의가 유연하고 편리한 대신, 개발자가 입력 단계에서 데이터에 대한 무결성 검증을 제대로 해야만 한다.</a:t>
                      </a: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8225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장점</a:t>
                      </a:r>
                      <a:endParaRPr sz="14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975" marR="0" lvl="0" indent="-1460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Char char="▪"/>
                      </a:pPr>
                      <a:r>
                        <a:rPr lang="ko-KR" sz="10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데이터를 Column 과 Row 형태로 저장</a:t>
                      </a: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80975" marR="0" lvl="0" indent="-1460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Char char="▪"/>
                      </a:pPr>
                      <a:r>
                        <a:rPr lang="ko-KR" sz="10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데이터의 분류, 정렬,탐색 속도가 비교적 빠름</a:t>
                      </a: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80975" marR="0" lvl="0" indent="-1460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Char char="▪"/>
                      </a:pPr>
                      <a:r>
                        <a:rPr lang="ko-KR" sz="10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SQL이라는 구조화 된 질의를 통해 데이터를 다름</a:t>
                      </a: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80975" marR="0" lvl="0" indent="-1460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Char char="▪"/>
                      </a:pPr>
                      <a:r>
                        <a:rPr lang="ko-KR" sz="10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작업의 완전성을 보장함</a:t>
                      </a: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80975" marR="0" lvl="0" indent="-1460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Char char="▪"/>
                      </a:pPr>
                      <a:r>
                        <a:rPr lang="ko-KR" sz="10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데이터의 update가 빠름</a:t>
                      </a: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데이터간의 관계를 정의하지 않음(테이블간 join 불필요)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RDBMS 보다 복잡도가 떨어져 훨씬 대용량의 데이터를 저장.관리 할 수 있음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테이블에 스키마가 정해져 있지 않아 데이터 저장이 비교적 자유로움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많은 양의 데이터를 저장. 처리 할 수 있음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1600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단점</a:t>
                      </a:r>
                      <a:endParaRPr sz="14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07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Char char="▪"/>
                      </a:pPr>
                      <a:r>
                        <a:rPr lang="ko-KR" sz="10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반드시 스키마 규격에 맞춰서 데이터를 다뤄야 함</a:t>
                      </a: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07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Char char="▪"/>
                      </a:pPr>
                      <a:r>
                        <a:rPr lang="ko-KR" sz="10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처리에 대한 부하 발생시 처리가 어려움</a:t>
                      </a:r>
                      <a:endParaRPr sz="10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KEY값에 대한 입.출력만 지원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스키마가 정해져 있지 않아 데이터에 대한 규격화가 되어있지 않음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DATA를 UPDATE하는데 비교적 느림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01" name="Google Shape;1701;p60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4.1 관계형 데이터베이스와 NoSQL 데이터베이스 비교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6" name="Google Shape;1706;p61"/>
          <p:cNvGraphicFramePr/>
          <p:nvPr/>
        </p:nvGraphicFramePr>
        <p:xfrm>
          <a:off x="550862" y="11405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295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관계형 DB 종류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관계형 DB 특징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MySQL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무료 및 오픈 소스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대규모 커뮤니티, 광범위한 테스트, 강화된 안정성을 갖춘 확립된 데이터베이스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모든 주요 플랫폼에서 사용 가능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복제 및 샤딩 사용 가능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광범위한 사용 사례 지원 </a:t>
                      </a:r>
                      <a:endParaRPr/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Oracle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빈번한 업데이트, 전문적인 관리 및 우수한 고객 지원이 포함된 상용 데이터베이스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SQL 언어가 사용되는 Procedural Language/SQL(PL/SQL)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가장 비용이 많이 드는 데이터베이스 솔루션 중 하나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대규모 데이터베이스에서 사용 가능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간단한 업그레이드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트랜잭션 제어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모든 운영 체제와 호환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워크로드가 까다로운 기업 및 조직에 적합</a:t>
                      </a:r>
                      <a:endParaRPr/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Microsoft SQL Server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Microsoft에서 개발 및 관리하는 상용 데이터베이스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SQL 언어가 사용되는 Transact SQL(T-SQL)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Windows 및 Linux에서만 사용 가능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사용자 친화적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오류 발견 시 중간에 조정이 어려움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잘 작성된 문서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Oracle에 비용을 발생하지 않고 상용 데이터베이스 솔루션을 원하는 중소 규모 기업에 적합</a:t>
                      </a:r>
                      <a:endParaRPr/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5825">
                <a:tc>
                  <a:txBody>
                    <a:bodyPr/>
                    <a:lstStyle/>
                    <a:p>
                      <a:pPr marL="360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PostgreSQL</a:t>
                      </a:r>
                      <a:endParaRPr/>
                    </a:p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하이브리드 SQL/NoSQL 데이터베이스 솔루션을 의미하는 객체 지향 데이터베이스 관리 시스템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무료 및 오픈 소스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다양한 운영 체제와 호환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활발한 커뮤니티 및 많은 제3자 서비스 제공업체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높은 ACID 준수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순전한 SQL 사용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데이터가 관계형 모델에 맞지 않는 사용 사례에 가장 적합. 또한 대규모 데이터베이스 및 복잡한 쿼리 실행에 적합</a:t>
                      </a:r>
                      <a:endParaRPr/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07" name="Google Shape;1707;p61"/>
          <p:cNvSpPr txBox="1"/>
          <p:nvPr/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sz="24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4.2 관계형 데이터베이스 종류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2" name="Google Shape;1712;p62"/>
          <p:cNvGraphicFramePr/>
          <p:nvPr/>
        </p:nvGraphicFramePr>
        <p:xfrm>
          <a:off x="550863" y="10815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224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NoSQL DB 종류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NoSQL DB 특징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Key-Value Database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Key-Value Database에는 다음과 같은 데이터베이스들이 있다 :</a:t>
                      </a:r>
                      <a:b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Redis</a:t>
                      </a:r>
                      <a:b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Riak</a:t>
                      </a:r>
                      <a:b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Oracle Berkely</a:t>
                      </a:r>
                      <a:b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AWS DynamoDB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Key-Value Database는 주로 아래와 같은 형태의 애플리케이션에서 사용된다:</a:t>
                      </a:r>
                      <a:b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성능 향상을 위해 관계형 데이터베이스에서 데이터 캐싱</a:t>
                      </a:r>
                      <a:b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장바구니 같은 웹 애플리케이션에서 일시적인 속성 추적</a:t>
                      </a:r>
                      <a:b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모바일 애플리케이션용 사용자 데이터 정보와 구성 정보 저장</a:t>
                      </a:r>
                      <a:b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 이미지나 오디오 파일 같은 대용량 객체 저장</a:t>
                      </a:r>
                      <a:endParaRPr/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 Database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 Database 또는 Document-Oriented Database는 위의 Key-Value Database와 같이 데이터 저장에 Key-Value Type를 사용한다.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하지만 Key-Value Database와의 중요한 차이는 </a:t>
                      </a: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 Database는 값을 문서로 저장한다</a:t>
                      </a: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는 점이다. 여기서 </a:t>
                      </a: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문서란</a:t>
                      </a: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lang="ko-KR" sz="10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semi-structured entity이며 보통 JSON이나 XML 같은 표준 형식</a:t>
                      </a: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을 말한다.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값을 저장하기 전에 schema를 별도로 정의하지 않으며, 문서를 추가하면 그게 바로 schema가 된다.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각 문서별로 다른 필드를 가질 수 있으며, 따라서 개발자가 애플리케이션에서 데이터를 입력하는 단계에서 컬럼과 필드의 관리가 제대로 이루어지도록 보장하는 것이 매우 중요하다.</a:t>
                      </a:r>
                      <a:b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예를 들어 필수 속성(Null을 허용하지 않는 속성)에 대한 관리도 애플리케이션 레벨에서 관리가 이루어져야 한다.</a:t>
                      </a:r>
                      <a:endParaRPr/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Wide Column Database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Column-family Model 기반의 Database이며 이전의 모델들이 Key-Value 값을 이용해 필드를 결정했다면, 특이하게도 이 모델은 키에서 필드를 결정한다.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 키는 Row(키 값)와 Column-family, Column-name을 가진다.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연관된 데이터들은 같은 Column-family 안에 속해 있으며, 각자의 Column-name을 가진다.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관계형 모델로 설명하자면 어트리뷰트가 계층적인 구조를 가지고 있는 셈이다.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이렇게 저장된 데이터는 하나의 커다란 테이블로 표현이 가능하며, 질의는 Row, Column-family, Column-name을 통해 수행된다.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대표적인 NoSQL Column-family Model로는 HBase, Hypertable 등이 있다.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0875">
                <a:tc>
                  <a:txBody>
                    <a:bodyPr/>
                    <a:lstStyle/>
                    <a:p>
                      <a:pPr marL="360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 Database</a:t>
                      </a:r>
                      <a:endParaRPr/>
                    </a:p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Graph Model Model에서는 데이터를 Node와 Edge, Property와 함께 그래프 구조를 사용하여 데이터를 표현하고 저장하는 Database입니다.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개체와 관계를 그래프 형태로 표현한 것이므로 관계형 모델이라고 할 수 있으며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데이터 간의 관계가 탐색의 키일 경우에 적합하다.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페이스북이나 트위터 같은 소셜 네트워크에서(내 친구의 친구를 찾는 질의 등) 적합하고, 연관된 데이터를 추천해주는 추천 엔진이나 패턴 인식 등의 데이터베이스로도 적합하다.</a:t>
                      </a:r>
                      <a:endParaRPr sz="10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대표적인 NoSQL Graph Model로는 Neo4J가 있다</a:t>
                      </a:r>
                      <a:endParaRPr/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13" name="Google Shape;1713;p62"/>
          <p:cNvSpPr txBox="1"/>
          <p:nvPr/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sz="24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4.3 NoSQL 데이터베이스 종류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8" name="Google Shape;1718;p63"/>
          <p:cNvGraphicFramePr/>
          <p:nvPr/>
        </p:nvGraphicFramePr>
        <p:xfrm>
          <a:off x="619443" y="17698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77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특성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Redshift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DDL 예제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00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파티셔닝KEY</a:t>
                      </a:r>
                      <a:endParaRPr sz="11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파티셔닝 KEY 지원하지 않음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</a:t>
                      </a:r>
                      <a:r>
                        <a:rPr lang="ko-KR" sz="900"/>
                        <a:t>S3에 폴더를 만들어 적재하고 이후에 EXTERNAL 테이블을 생성할때 파티션 KEY 생성함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i="0" u="none" strike="noStrik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</a:t>
                      </a:r>
                      <a:endParaRPr sz="1000" b="1" i="0" u="none" strike="noStrike">
                        <a:solidFill>
                          <a:schemeClr val="dk1"/>
                        </a:solidFill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025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분산키</a:t>
                      </a:r>
                      <a:endParaRPr sz="11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</a:t>
                      </a: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분산도가 높은 컬럼을 선정해준다 그리고 한 컬럼만 해주고 이왕이면 조인이 자주 일어나는 컬럼을 선택한다.</a:t>
                      </a:r>
                      <a:endParaRPr/>
                    </a:p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분산방식: </a:t>
                      </a:r>
                      <a:r>
                        <a:rPr lang="ko-KR" sz="9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AUTO, EVEN, KEY, ALL</a:t>
                      </a:r>
                      <a:endParaRPr/>
                    </a:p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* </a:t>
                      </a: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 – 균등분산</a:t>
                      </a:r>
                      <a:endParaRPr sz="9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* ALL - 마스터나 데이터량이 적은 경우네는 노드별로 분산되어있기 보다 각노드별로 전체 데이터가 있는게 더 빠를수 있다 이런 경우 ALL로 한다</a:t>
                      </a:r>
                      <a:endParaRPr sz="9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* EVEN - 알아서 적당히 노드별로 분산해준다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775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SORTKEY</a:t>
                      </a:r>
                      <a:endParaRPr sz="11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자주 사용하는 컬럼으로 선정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컴파운드 소트키와 리트라이브 소트키. 소트키를 할거면 컴파운드 소트키를 잡아줌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컴파운드 소트키 특징을 잘 활용할려면 소트키 지정한 순서대로 조회해야 빠른 성능을 기대할 수 있음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5225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압축 인코딩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</a:t>
                      </a:r>
                      <a:r>
                        <a:rPr lang="ko-KR" sz="9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RAW 인코딩: 압축되지 않은 원시 형식. SORTKEY열의 기본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</a:t>
                      </a:r>
                      <a:r>
                        <a:rPr lang="ko-KR" sz="9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AZ64 인코딩: 높은 압축률.숫자, 날짜,시간 데이터 유형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</a:t>
                      </a:r>
                      <a:r>
                        <a:rPr lang="ko-KR" sz="9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바이트 사전 인코딩:최대256개 고유 값으로 구성된 경우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</a:t>
                      </a:r>
                      <a:r>
                        <a:rPr lang="ko-KR" sz="9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델타 인코딩:날짜,시간 열에 유용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 LZO 인코딩:CHAR.VARCHAR열,JSON 문자열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</a:t>
                      </a:r>
                      <a:r>
                        <a:rPr lang="ko-KR" sz="9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대부분(Mostly) 인코딩:SMALLINT,INT,BIGINT유용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</a:t>
                      </a:r>
                      <a:r>
                        <a:rPr lang="ko-KR" sz="9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실행 길이 인코딩:연속적으로 반복,연속 발생 횟수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</a:t>
                      </a:r>
                      <a:r>
                        <a:rPr lang="ko-KR" sz="9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Text255 및 Text32k 인코딩:동일한 단어가 자주 반복 VARCHAR열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 Z표준(Zstandard) 인코딩:설명,로그,JSON문자열 CHAR,VARCHAR</a:t>
                      </a:r>
                      <a:endParaRPr sz="900" b="0" i="0" u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19" name="Google Shape;1719;p63"/>
          <p:cNvSpPr txBox="1"/>
          <p:nvPr/>
        </p:nvSpPr>
        <p:spPr>
          <a:xfrm>
            <a:off x="5953225" y="2238532"/>
            <a:ext cx="3682446" cy="3986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00" marR="0" lvl="0" indent="0" algn="l" rtl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drop table if not exists sales;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create table if not exists  sales(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 salesid integer not null 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,listid integer not null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,sellerid integer not null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,buyerid integer not null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,eventid integer not null encode mostly16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,dateid smallint not null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,qtysold smallint not null encode mostly8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,pricepaid decimal(8,2) encode delta32k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,commission decimal(8,2) encode delta32k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,saletime timestamp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,primary key(salesid)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,foreign key(buyerid) references users(userid))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distkey(listid)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compound sortkey(listid,sellerid);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GRANT SELECT ON salues TO user01;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GRANT SELECT,UPDATE,INSERT,DELETE ON user02;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COMMENT ON TABLE sales IS “판매”;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COMMENT ON COLUMN sales.saesid IS “판매ID”;</a:t>
            </a: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20" name="Google Shape;1720;p63"/>
          <p:cNvSpPr txBox="1">
            <a:spLocks noGrp="1"/>
          </p:cNvSpPr>
          <p:nvPr>
            <p:ph type="body" idx="1"/>
          </p:nvPr>
        </p:nvSpPr>
        <p:spPr>
          <a:xfrm>
            <a:off x="467614" y="1125104"/>
            <a:ext cx="111600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</a:pPr>
            <a:r>
              <a:rPr lang="ko-KR"/>
              <a:t>다음 예에서는 여러 열에 대해 정의된 압축을 사용하여 SALES 테이블을 생성합니다. LISTID는 배포 키로 선언되고 LISTID 및 SELLERID는 다중 열 복합 정렬 키로 선언됩니다. 기본 키 및 외래 키 제약 조건도 테이블에 대해 정의됩니다.</a:t>
            </a:r>
            <a:endParaRPr/>
          </a:p>
        </p:txBody>
      </p:sp>
      <p:sp>
        <p:nvSpPr>
          <p:cNvPr id="1721" name="Google Shape;1721;p63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4.4 Redshift 특성 및 DDL 예제 </a:t>
            </a:r>
            <a:endParaRPr b="1"/>
          </a:p>
        </p:txBody>
      </p:sp>
      <p:sp>
        <p:nvSpPr>
          <p:cNvPr id="1722" name="Google Shape;1722;p63"/>
          <p:cNvSpPr/>
          <p:nvPr/>
        </p:nvSpPr>
        <p:spPr>
          <a:xfrm>
            <a:off x="6047614" y="5487036"/>
            <a:ext cx="3192639" cy="371494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63"/>
          <p:cNvSpPr/>
          <p:nvPr/>
        </p:nvSpPr>
        <p:spPr>
          <a:xfrm>
            <a:off x="10032252" y="5583337"/>
            <a:ext cx="1496976" cy="242186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테이블/컬럼 한글명 정의</a:t>
            </a:r>
            <a:endParaRPr sz="800">
              <a:solidFill>
                <a:srgbClr val="C55A1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4" name="Google Shape;1724;p63"/>
          <p:cNvSpPr/>
          <p:nvPr/>
        </p:nvSpPr>
        <p:spPr>
          <a:xfrm>
            <a:off x="10631949" y="5397063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주석 처리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5" name="Google Shape;1725;p63"/>
          <p:cNvCxnSpPr>
            <a:stCxn id="1723" idx="1"/>
            <a:endCxn id="1722" idx="3"/>
          </p:cNvCxnSpPr>
          <p:nvPr/>
        </p:nvCxnSpPr>
        <p:spPr>
          <a:xfrm rot="10800000">
            <a:off x="9240252" y="5672930"/>
            <a:ext cx="792000" cy="315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26" name="Google Shape;1726;p63"/>
          <p:cNvSpPr/>
          <p:nvPr/>
        </p:nvSpPr>
        <p:spPr>
          <a:xfrm>
            <a:off x="10030257" y="5070646"/>
            <a:ext cx="1496976" cy="28446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SELECT 만 허용 하는 계정</a:t>
            </a:r>
            <a:endParaRPr sz="800">
              <a:solidFill>
                <a:srgbClr val="C55A1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C/R/U/D 허용 하는 계정</a:t>
            </a:r>
            <a:endParaRPr sz="800">
              <a:solidFill>
                <a:srgbClr val="C55A1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7" name="Google Shape;1727;p63"/>
          <p:cNvSpPr/>
          <p:nvPr/>
        </p:nvSpPr>
        <p:spPr>
          <a:xfrm>
            <a:off x="10629954" y="4850450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권한 설정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63"/>
          <p:cNvSpPr/>
          <p:nvPr/>
        </p:nvSpPr>
        <p:spPr>
          <a:xfrm>
            <a:off x="6050932" y="4837524"/>
            <a:ext cx="3417332" cy="371870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9" name="Google Shape;1729;p63"/>
          <p:cNvCxnSpPr>
            <a:stCxn id="1726" idx="1"/>
          </p:cNvCxnSpPr>
          <p:nvPr/>
        </p:nvCxnSpPr>
        <p:spPr>
          <a:xfrm rot="10800000">
            <a:off x="9433257" y="5024478"/>
            <a:ext cx="597000" cy="188400"/>
          </a:xfrm>
          <a:prstGeom prst="bentConnector3">
            <a:avLst>
              <a:gd name="adj1" fmla="val 49999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0" name="Google Shape;1730;p63"/>
          <p:cNvSpPr/>
          <p:nvPr/>
        </p:nvSpPr>
        <p:spPr>
          <a:xfrm>
            <a:off x="10032252" y="4515773"/>
            <a:ext cx="1496976" cy="242186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분산키: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SORTKEY:</a:t>
            </a:r>
            <a:endParaRPr/>
          </a:p>
        </p:txBody>
      </p:sp>
      <p:sp>
        <p:nvSpPr>
          <p:cNvPr id="1731" name="Google Shape;1731;p63"/>
          <p:cNvSpPr/>
          <p:nvPr/>
        </p:nvSpPr>
        <p:spPr>
          <a:xfrm>
            <a:off x="10306051" y="4286577"/>
            <a:ext cx="1223178" cy="223202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분산키/SORTKEY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2" name="Google Shape;1732;p63"/>
          <p:cNvCxnSpPr>
            <a:stCxn id="1730" idx="1"/>
            <a:endCxn id="1733" idx="3"/>
          </p:cNvCxnSpPr>
          <p:nvPr/>
        </p:nvCxnSpPr>
        <p:spPr>
          <a:xfrm rot="10800000">
            <a:off x="8243952" y="4560366"/>
            <a:ext cx="1788300" cy="76500"/>
          </a:xfrm>
          <a:prstGeom prst="bentConnector3">
            <a:avLst>
              <a:gd name="adj1" fmla="val 49999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3" name="Google Shape;1733;p63"/>
          <p:cNvSpPr/>
          <p:nvPr/>
        </p:nvSpPr>
        <p:spPr>
          <a:xfrm>
            <a:off x="6057999" y="4406546"/>
            <a:ext cx="2185977" cy="307529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63"/>
          <p:cNvSpPr/>
          <p:nvPr/>
        </p:nvSpPr>
        <p:spPr>
          <a:xfrm>
            <a:off x="6197386" y="4078059"/>
            <a:ext cx="3042867" cy="307529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63"/>
          <p:cNvSpPr/>
          <p:nvPr/>
        </p:nvSpPr>
        <p:spPr>
          <a:xfrm>
            <a:off x="9779087" y="3688249"/>
            <a:ext cx="1748146" cy="49850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PK : UNIQUE 한 컬럼</a:t>
            </a:r>
            <a:endParaRPr sz="800">
              <a:solidFill>
                <a:srgbClr val="C55A1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외래키: buyerid 값은 users 테이블에 userid 값에 존재 </a:t>
            </a:r>
            <a:endParaRPr sz="800">
              <a:solidFill>
                <a:srgbClr val="C55A1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6" name="Google Shape;1736;p63"/>
          <p:cNvSpPr/>
          <p:nvPr/>
        </p:nvSpPr>
        <p:spPr>
          <a:xfrm>
            <a:off x="10629954" y="3547762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정의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7" name="Google Shape;1737;p63"/>
          <p:cNvCxnSpPr>
            <a:stCxn id="1735" idx="1"/>
            <a:endCxn id="1734" idx="3"/>
          </p:cNvCxnSpPr>
          <p:nvPr/>
        </p:nvCxnSpPr>
        <p:spPr>
          <a:xfrm flipH="1">
            <a:off x="9240287" y="3937502"/>
            <a:ext cx="538800" cy="294300"/>
          </a:xfrm>
          <a:prstGeom prst="bentConnector3">
            <a:avLst>
              <a:gd name="adj1" fmla="val 50003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8" name="Google Shape;1738;p63"/>
          <p:cNvSpPr/>
          <p:nvPr/>
        </p:nvSpPr>
        <p:spPr>
          <a:xfrm>
            <a:off x="10030256" y="3055139"/>
            <a:ext cx="1496976" cy="400132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https://docs.aws.amazon.com/ko_kr/redshift/latest/dg/c_Compression_encodings.html</a:t>
            </a:r>
            <a:endParaRPr/>
          </a:p>
        </p:txBody>
      </p:sp>
      <p:sp>
        <p:nvSpPr>
          <p:cNvPr id="1739" name="Google Shape;1739;p63"/>
          <p:cNvSpPr/>
          <p:nvPr/>
        </p:nvSpPr>
        <p:spPr>
          <a:xfrm>
            <a:off x="10304055" y="2825943"/>
            <a:ext cx="1223178" cy="223202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인코딩 옵션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63"/>
          <p:cNvSpPr/>
          <p:nvPr/>
        </p:nvSpPr>
        <p:spPr>
          <a:xfrm>
            <a:off x="7734300" y="3051692"/>
            <a:ext cx="1232034" cy="891464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1" name="Google Shape;1741;p63"/>
          <p:cNvCxnSpPr>
            <a:stCxn id="1738" idx="1"/>
            <a:endCxn id="1740" idx="3"/>
          </p:cNvCxnSpPr>
          <p:nvPr/>
        </p:nvCxnSpPr>
        <p:spPr>
          <a:xfrm flipH="1">
            <a:off x="8966456" y="3255205"/>
            <a:ext cx="1063800" cy="242100"/>
          </a:xfrm>
          <a:prstGeom prst="bentConnector3">
            <a:avLst>
              <a:gd name="adj1" fmla="val 50006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42" name="Google Shape;1742;p63"/>
          <p:cNvSpPr/>
          <p:nvPr/>
        </p:nvSpPr>
        <p:spPr>
          <a:xfrm>
            <a:off x="10030256" y="2434214"/>
            <a:ext cx="1496976" cy="256681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NULL값 허용 안 할때</a:t>
            </a:r>
            <a:endParaRPr sz="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63"/>
          <p:cNvSpPr/>
          <p:nvPr/>
        </p:nvSpPr>
        <p:spPr>
          <a:xfrm>
            <a:off x="10629953" y="2247940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NULL 체크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4" name="Google Shape;1744;p63"/>
          <p:cNvCxnSpPr>
            <a:stCxn id="1742" idx="1"/>
            <a:endCxn id="1745" idx="3"/>
          </p:cNvCxnSpPr>
          <p:nvPr/>
        </p:nvCxnSpPr>
        <p:spPr>
          <a:xfrm flipH="1">
            <a:off x="7841456" y="2562555"/>
            <a:ext cx="2188800" cy="18000"/>
          </a:xfrm>
          <a:prstGeom prst="bentConnector3">
            <a:avLst>
              <a:gd name="adj1" fmla="val 50002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45" name="Google Shape;1745;p63"/>
          <p:cNvSpPr/>
          <p:nvPr/>
        </p:nvSpPr>
        <p:spPr>
          <a:xfrm>
            <a:off x="7181850" y="2472219"/>
            <a:ext cx="659508" cy="216770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64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4.5 BigQuery 특성 및 DDL 예제</a:t>
            </a:r>
            <a:endParaRPr/>
          </a:p>
        </p:txBody>
      </p:sp>
      <p:sp>
        <p:nvSpPr>
          <p:cNvPr id="1751" name="Google Shape;1751;p64"/>
          <p:cNvSpPr txBox="1">
            <a:spLocks noGrp="1"/>
          </p:cNvSpPr>
          <p:nvPr>
            <p:ph type="body" idx="1"/>
          </p:nvPr>
        </p:nvSpPr>
        <p:spPr>
          <a:xfrm>
            <a:off x="467614" y="1125104"/>
            <a:ext cx="111600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</a:pPr>
            <a:r>
              <a:rPr lang="ko-KR"/>
              <a:t>DDL 명령어를 사용하여  표준 SQL 쿼리 구문으로 BigQuery 리소스를 만들고 수정할 수 있습니다. 성능, 비용최적화를 위해 파티셔닝, 클러스터링등의 정책을 설정합니다.</a:t>
            </a:r>
            <a:endParaRPr/>
          </a:p>
        </p:txBody>
      </p:sp>
      <p:graphicFrame>
        <p:nvGraphicFramePr>
          <p:cNvPr id="1752" name="Google Shape;1752;p64"/>
          <p:cNvGraphicFramePr/>
          <p:nvPr/>
        </p:nvGraphicFramePr>
        <p:xfrm>
          <a:off x="550863" y="17902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9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특성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Redshift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DDL 예제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파티셔닝</a:t>
                      </a:r>
                      <a:endParaRPr sz="11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파티셔닝 KEY 지원함</a:t>
                      </a:r>
                      <a:endParaRPr/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DATE, TIMESTAMP, DATETIME 열로 파티션 나눔</a:t>
                      </a:r>
                      <a:endParaRPr/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INTEGER 열의 값 범위를 기준으로 나눔</a:t>
                      </a:r>
                      <a:endParaRPr/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수집시간 유사열(_PARTITIONTIME, _PARTITIONDATE)로 나눔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07450" marR="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i="0" u="none" strike="noStrik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</a:t>
                      </a:r>
                      <a:endParaRPr sz="1000" b="1" i="0" u="none" strike="noStrike">
                        <a:solidFill>
                          <a:schemeClr val="dk1"/>
                        </a:solidFill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8000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클러스터링</a:t>
                      </a:r>
                      <a:endParaRPr sz="11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INDEX, SORTKEY 와 같은 개념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B</a:t>
                      </a: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igQuery의 클러스터링된 테이블은 </a:t>
                      </a:r>
                      <a:r>
                        <a:rPr lang="ko-KR" sz="900" b="0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클러스터링된 열</a:t>
                      </a: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을 사용하여 사용자 정의 열 정렬 순서가 있는 테이블입니다. 클러스터링된 테이블을 사용하면 쿼리 성능을 높이고 쿼리 비용을 줄일 수 있습니다.</a:t>
                      </a:r>
                      <a:endParaRPr/>
                    </a:p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클러스터 열 유형 : </a:t>
                      </a: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STRING, INT64, NUMERIC, BIGNUMERIC, DATE</a:t>
                      </a:r>
                      <a:b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                 DATETIME, TIMESTAMP, BOOL, GEOGRAPHY</a:t>
                      </a:r>
                      <a:endParaRPr/>
                    </a:p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클러스터링 된 열의 순서는 쿼리 성능에 영향을 미칩니다. 클러스터링의 이점을 얻으려면 쿼리 필터 순서가 클러스터링된 열 순서와 일치해야 하며 최소한 클러스터링된 첫 번째 열이 포함되어야 합니다.</a:t>
                      </a:r>
                      <a:endParaRPr/>
                    </a:p>
                    <a:p>
                      <a:pPr marL="207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8000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사용 케이스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다음의 경우는 테이블 </a:t>
                      </a:r>
                      <a:r>
                        <a:rPr lang="ko-KR" sz="900" b="1" i="0">
                          <a:solidFill>
                            <a:srgbClr val="2E75B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파티션</a:t>
                      </a:r>
                      <a:r>
                        <a:rPr lang="ko-KR" sz="9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을 나누는 것이 좋습니다.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테이블의 일부만 스캔하여 쿼리 성능을 향상시키려고 할 때</a:t>
                      </a:r>
                      <a:endParaRPr sz="9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테이블 작업이 할당량을 초과하며 테이블 작업의 범위를 특정 파티션 으로 한정 하고자 할 때</a:t>
                      </a:r>
                      <a:endParaRPr sz="9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쿼리를 실행하기 전에 쿼리 비용을 추정하고자 할 때</a:t>
                      </a:r>
                      <a:endParaRPr sz="9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다음과 같은 경우 테이블을 </a:t>
                      </a:r>
                      <a:r>
                        <a:rPr lang="ko-KR" sz="900" b="1" i="0">
                          <a:solidFill>
                            <a:srgbClr val="2E75B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클러스터링</a:t>
                      </a:r>
                      <a:r>
                        <a:rPr lang="ko-KR" sz="900" b="1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하는 것이 좋습니다.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파티셔닝이 허용하는 것보다 더 많은 세부사항이 필요할 때</a:t>
                      </a:r>
                      <a:endParaRPr sz="9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여러 열에 대해 필터 또는 집계를 사용하고자 할 때</a:t>
                      </a:r>
                      <a:endParaRPr sz="9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열 또는 열 그룹에 있는 값 수의 카디널리티가 클 때</a:t>
                      </a:r>
                      <a:endParaRPr sz="9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쿼리를 실행하기 전에 엄격한 비용 추정이 필요하지 않을 때</a:t>
                      </a:r>
                      <a:endParaRPr sz="9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3" name="Google Shape;1753;p64"/>
          <p:cNvSpPr txBox="1"/>
          <p:nvPr/>
        </p:nvSpPr>
        <p:spPr>
          <a:xfrm>
            <a:off x="6153524" y="2456254"/>
            <a:ext cx="3682446" cy="3408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00" marR="0" lvl="0" indent="0" algn="l" rtl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drop table if not exists sales;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create table if not exists  sales(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 salesid string not null 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,listid int64 not null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,sellerid int64 not null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,buyerid int64 not null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,eventid int64 not null 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,dateid int64 not null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,qtysold int64 not null 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,pricepaid numeric(8,2)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,commission numeric(8,2)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,saletime timestamp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)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PARTITION BY DATE(saletime)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CLUSTER BY salesid</a:t>
            </a: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OPTIONS(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partition_expiration_days=365,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require_partition_filter=true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 Rounded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)</a:t>
            </a:r>
            <a:endParaRPr/>
          </a:p>
          <a:p>
            <a:pPr marL="360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 Rounded"/>
              <a:buNone/>
            </a:pPr>
            <a:r>
              <a:rPr lang="ko-KR" sz="9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GRANT `roles/bigquery.dataViewer` ON SCHEMA `</a:t>
            </a: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mycompany`.sales TO "user:tom@example.com", "user:sara@example.com“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54" name="Google Shape;1754;p64"/>
          <p:cNvSpPr/>
          <p:nvPr/>
        </p:nvSpPr>
        <p:spPr>
          <a:xfrm>
            <a:off x="9921222" y="2747052"/>
            <a:ext cx="1496976" cy="256681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NULL값 허용 안 할때</a:t>
            </a: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64"/>
          <p:cNvSpPr/>
          <p:nvPr/>
        </p:nvSpPr>
        <p:spPr>
          <a:xfrm>
            <a:off x="10520919" y="2560778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NULL 체크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6" name="Google Shape;1756;p64"/>
          <p:cNvCxnSpPr>
            <a:stCxn id="1754" idx="1"/>
            <a:endCxn id="1757" idx="3"/>
          </p:cNvCxnSpPr>
          <p:nvPr/>
        </p:nvCxnSpPr>
        <p:spPr>
          <a:xfrm rot="10800000">
            <a:off x="7853022" y="2815393"/>
            <a:ext cx="2068200" cy="60000"/>
          </a:xfrm>
          <a:prstGeom prst="bentConnector3">
            <a:avLst>
              <a:gd name="adj1" fmla="val 49998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8" name="Google Shape;1758;p64"/>
          <p:cNvSpPr/>
          <p:nvPr/>
        </p:nvSpPr>
        <p:spPr>
          <a:xfrm>
            <a:off x="9921222" y="4888983"/>
            <a:ext cx="1496976" cy="561796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파티션 만료 시간 설정</a:t>
            </a:r>
            <a:endParaRPr sz="800">
              <a:solidFill>
                <a:srgbClr val="C55A1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파티션 필터 요구사항 설정</a:t>
            </a:r>
            <a:endParaRPr sz="800">
              <a:solidFill>
                <a:srgbClr val="C55A1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9" name="Google Shape;1759;p64"/>
          <p:cNvSpPr/>
          <p:nvPr/>
        </p:nvSpPr>
        <p:spPr>
          <a:xfrm>
            <a:off x="10520919" y="4702709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테이블 옵션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0" name="Google Shape;1760;p64"/>
          <p:cNvCxnSpPr>
            <a:stCxn id="1758" idx="1"/>
            <a:endCxn id="1761" idx="3"/>
          </p:cNvCxnSpPr>
          <p:nvPr/>
        </p:nvCxnSpPr>
        <p:spPr>
          <a:xfrm flipH="1">
            <a:off x="8401122" y="5169881"/>
            <a:ext cx="1520100" cy="9900"/>
          </a:xfrm>
          <a:prstGeom prst="bentConnector3">
            <a:avLst>
              <a:gd name="adj1" fmla="val 50002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62" name="Google Shape;1762;p64"/>
          <p:cNvSpPr/>
          <p:nvPr/>
        </p:nvSpPr>
        <p:spPr>
          <a:xfrm>
            <a:off x="9917650" y="5718544"/>
            <a:ext cx="1496976" cy="264481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GRANT 로 설정</a:t>
            </a:r>
            <a:endParaRPr sz="800">
              <a:solidFill>
                <a:srgbClr val="C55A1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63" name="Google Shape;1763;p64"/>
          <p:cNvSpPr/>
          <p:nvPr/>
        </p:nvSpPr>
        <p:spPr>
          <a:xfrm>
            <a:off x="10517347" y="5532270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권한설정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4" name="Google Shape;1764;p64"/>
          <p:cNvCxnSpPr>
            <a:stCxn id="1762" idx="1"/>
            <a:endCxn id="1765" idx="3"/>
          </p:cNvCxnSpPr>
          <p:nvPr/>
        </p:nvCxnSpPr>
        <p:spPr>
          <a:xfrm flipH="1">
            <a:off x="9365050" y="5850785"/>
            <a:ext cx="552600" cy="6900"/>
          </a:xfrm>
          <a:prstGeom prst="bentConnector3">
            <a:avLst>
              <a:gd name="adj1" fmla="val 49997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66" name="Google Shape;1766;p64"/>
          <p:cNvSpPr/>
          <p:nvPr/>
        </p:nvSpPr>
        <p:spPr>
          <a:xfrm>
            <a:off x="8851130" y="4716130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클러스터링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7" name="Google Shape;1767;p64"/>
          <p:cNvCxnSpPr>
            <a:stCxn id="1766" idx="1"/>
            <a:endCxn id="1768" idx="3"/>
          </p:cNvCxnSpPr>
          <p:nvPr/>
        </p:nvCxnSpPr>
        <p:spPr>
          <a:xfrm flipH="1">
            <a:off x="8222030" y="4816703"/>
            <a:ext cx="629100" cy="600"/>
          </a:xfrm>
          <a:prstGeom prst="bentConnector3">
            <a:avLst>
              <a:gd name="adj1" fmla="val 50003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69" name="Google Shape;1769;p64"/>
          <p:cNvSpPr/>
          <p:nvPr/>
        </p:nvSpPr>
        <p:spPr>
          <a:xfrm>
            <a:off x="8841605" y="4432947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파티션 정의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0" name="Google Shape;1770;p64"/>
          <p:cNvCxnSpPr>
            <a:stCxn id="1769" idx="1"/>
            <a:endCxn id="1771" idx="3"/>
          </p:cNvCxnSpPr>
          <p:nvPr/>
        </p:nvCxnSpPr>
        <p:spPr>
          <a:xfrm rot="10800000">
            <a:off x="8299505" y="4527820"/>
            <a:ext cx="542100" cy="5700"/>
          </a:xfrm>
          <a:prstGeom prst="bentConnector3">
            <a:avLst>
              <a:gd name="adj1" fmla="val 50005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7" name="Google Shape;1757;p64"/>
          <p:cNvSpPr/>
          <p:nvPr/>
        </p:nvSpPr>
        <p:spPr>
          <a:xfrm>
            <a:off x="7342237" y="2704929"/>
            <a:ext cx="510873" cy="221219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64"/>
          <p:cNvSpPr/>
          <p:nvPr/>
        </p:nvSpPr>
        <p:spPr>
          <a:xfrm>
            <a:off x="6232252" y="4433159"/>
            <a:ext cx="2067196" cy="189532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64"/>
          <p:cNvSpPr/>
          <p:nvPr/>
        </p:nvSpPr>
        <p:spPr>
          <a:xfrm>
            <a:off x="6234162" y="4702709"/>
            <a:ext cx="1987823" cy="229345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64"/>
          <p:cNvSpPr/>
          <p:nvPr/>
        </p:nvSpPr>
        <p:spPr>
          <a:xfrm>
            <a:off x="6200878" y="4951811"/>
            <a:ext cx="2200172" cy="455751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64"/>
          <p:cNvSpPr/>
          <p:nvPr/>
        </p:nvSpPr>
        <p:spPr>
          <a:xfrm>
            <a:off x="6184715" y="5607034"/>
            <a:ext cx="3180370" cy="501269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Google Shape;1776;p65"/>
          <p:cNvGraphicFramePr/>
          <p:nvPr/>
        </p:nvGraphicFramePr>
        <p:xfrm>
          <a:off x="467614" y="16867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79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특성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>
                          <a:solidFill>
                            <a:schemeClr val="lt1"/>
                          </a:solidFill>
                        </a:rPr>
                        <a:t>Redshift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DDL 예제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950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파티셔닝KEY</a:t>
                      </a:r>
                      <a:endParaRPr sz="11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파티셔닝 KEY 지원함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DATE, TIMESTAMP, DATETIME 열로 파티션 나눔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i="0" u="none" strike="noStrik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 </a:t>
                      </a:r>
                      <a:endParaRPr/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i="0" u="none" strike="noStrike">
                        <a:solidFill>
                          <a:schemeClr val="dk1"/>
                        </a:solidFill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i="0" u="none" strike="noStrike">
                        <a:solidFill>
                          <a:schemeClr val="dk1"/>
                        </a:solidFill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800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B-Tree Index</a:t>
                      </a:r>
                      <a:endParaRPr sz="11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탐색을 위해 형태를 나무와 같은 가리와 잎의 형태를 뜀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900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GIN</a:t>
                      </a:r>
                      <a:endParaRPr sz="11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긴 Text 데이터에서 성능 발휘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본문 내용에서 검색할때 효과적임</a:t>
                      </a:r>
                      <a:endParaRPr sz="90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0325">
                <a:tc>
                  <a:txBody>
                    <a:bodyPr/>
                    <a:lstStyle/>
                    <a:p>
                      <a:pPr marL="3600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Backup</a:t>
                      </a:r>
                      <a:endParaRPr sz="1100" b="1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SQL Dump</a:t>
                      </a:r>
                      <a:endParaRPr/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File System Level Backup</a:t>
                      </a:r>
                      <a:endParaRPr/>
                    </a:p>
                    <a:p>
                      <a:pPr marL="360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Confinous Archiving and Porint-In-Time Recovery(PITR)</a:t>
                      </a:r>
                      <a:endParaRPr/>
                    </a:p>
                  </a:txBody>
                  <a:tcPr marL="6800" marR="6800" marT="68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77" name="Google Shape;1777;p65"/>
          <p:cNvSpPr txBox="1"/>
          <p:nvPr/>
        </p:nvSpPr>
        <p:spPr>
          <a:xfrm>
            <a:off x="5212944" y="2120943"/>
            <a:ext cx="4353378" cy="3986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00" marR="0" lvl="0" indent="0" algn="l" rtl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DROP TABLE IF NOT EXISTS sales;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CREATE TABLE IF NOT EXISTS  sales(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 salesid integer not null 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,listid integer not null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,sellerid integer not null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,buyerid integer not null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,saletime timestamp 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,cre_date date not null default current_date</a:t>
            </a: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,CONSTRAINT pk_salesid PRIMARY KEY(salesid)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) PARTITION BY RANGE(cre_date);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ALTER TABLE sales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ADD CONSTRAINT fk_buyerid FOREIGN KEY(buyerid)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REFFERENCES users(userid) ON DELETE CASCADE ON UPDATE 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CASCADE;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GRANT SELECT ON salues TO user01;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GRANT SELECT,UPDATE,INSERT,DELETE ON user02;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COMMENT ON TABLE sales IS “판매”;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COMMENT ON COLUMN sales.saesid IS “판매ID”;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None/>
            </a:pP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CREATE TABLE salesid_y2023 PARTITION OF sales</a:t>
            </a:r>
            <a:endParaRPr/>
          </a:p>
          <a:p>
            <a:pPr marL="36000" marR="0" lvl="0" indent="0" algn="l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Rounded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FOR VALUES FROM (‘2023-01-01’) TO(‘2023-12-31’);</a:t>
            </a:r>
            <a:endParaRPr sz="10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78" name="Google Shape;1778;p65"/>
          <p:cNvSpPr txBox="1">
            <a:spLocks noGrp="1"/>
          </p:cNvSpPr>
          <p:nvPr>
            <p:ph type="body" idx="1"/>
          </p:nvPr>
        </p:nvSpPr>
        <p:spPr>
          <a:xfrm>
            <a:off x="467614" y="1020330"/>
            <a:ext cx="11160000" cy="27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</a:pPr>
            <a:r>
              <a:rPr lang="ko-KR"/>
              <a:t>PostgreSQL는 관계형 RDMS의 기본적인 기능인 트랜잭션과 ACID(Atomicity, Consistency,Isolation,Durability)를 지원합니다.</a:t>
            </a:r>
            <a:endParaRPr/>
          </a:p>
        </p:txBody>
      </p:sp>
      <p:sp>
        <p:nvSpPr>
          <p:cNvPr id="1779" name="Google Shape;1779;p65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11075252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4.6 PostgreSQL 특성 및 DDL 예제</a:t>
            </a:r>
            <a:endParaRPr/>
          </a:p>
        </p:txBody>
      </p:sp>
      <p:sp>
        <p:nvSpPr>
          <p:cNvPr id="1780" name="Google Shape;1780;p65"/>
          <p:cNvSpPr/>
          <p:nvPr/>
        </p:nvSpPr>
        <p:spPr>
          <a:xfrm>
            <a:off x="9986872" y="3068441"/>
            <a:ext cx="1496976" cy="256681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데이터 중복오류 체크함</a:t>
            </a: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65"/>
          <p:cNvSpPr/>
          <p:nvPr/>
        </p:nvSpPr>
        <p:spPr>
          <a:xfrm>
            <a:off x="10586569" y="2882167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PK정의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2" name="Google Shape;1782;p65"/>
          <p:cNvCxnSpPr>
            <a:stCxn id="1780" idx="1"/>
            <a:endCxn id="1783" idx="3"/>
          </p:cNvCxnSpPr>
          <p:nvPr/>
        </p:nvCxnSpPr>
        <p:spPr>
          <a:xfrm flipH="1">
            <a:off x="8610472" y="3196782"/>
            <a:ext cx="1376400" cy="246300"/>
          </a:xfrm>
          <a:prstGeom prst="bentConnector3">
            <a:avLst>
              <a:gd name="adj1" fmla="val 49995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83" name="Google Shape;1783;p65"/>
          <p:cNvSpPr/>
          <p:nvPr/>
        </p:nvSpPr>
        <p:spPr>
          <a:xfrm>
            <a:off x="5466571" y="3344582"/>
            <a:ext cx="3144029" cy="197060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65"/>
          <p:cNvSpPr/>
          <p:nvPr/>
        </p:nvSpPr>
        <p:spPr>
          <a:xfrm>
            <a:off x="5300567" y="3627404"/>
            <a:ext cx="3144029" cy="197060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65"/>
          <p:cNvSpPr/>
          <p:nvPr/>
        </p:nvSpPr>
        <p:spPr>
          <a:xfrm>
            <a:off x="5300567" y="3930189"/>
            <a:ext cx="4059550" cy="679807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65"/>
          <p:cNvSpPr/>
          <p:nvPr/>
        </p:nvSpPr>
        <p:spPr>
          <a:xfrm>
            <a:off x="5300567" y="4744747"/>
            <a:ext cx="4059550" cy="333374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65"/>
          <p:cNvSpPr/>
          <p:nvPr/>
        </p:nvSpPr>
        <p:spPr>
          <a:xfrm>
            <a:off x="5300567" y="5189736"/>
            <a:ext cx="4059550" cy="351120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65"/>
          <p:cNvSpPr/>
          <p:nvPr/>
        </p:nvSpPr>
        <p:spPr>
          <a:xfrm>
            <a:off x="5306870" y="5668070"/>
            <a:ext cx="4059550" cy="351120"/>
          </a:xfrm>
          <a:prstGeom prst="roundRect">
            <a:avLst>
              <a:gd name="adj" fmla="val 0"/>
            </a:avLst>
          </a:prstGeom>
          <a:solidFill>
            <a:srgbClr val="FEE599">
              <a:alpha val="55686"/>
            </a:srgb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65"/>
          <p:cNvSpPr/>
          <p:nvPr/>
        </p:nvSpPr>
        <p:spPr>
          <a:xfrm>
            <a:off x="9986872" y="3603792"/>
            <a:ext cx="1496976" cy="256681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데이터 분할 키 설정</a:t>
            </a: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65"/>
          <p:cNvSpPr/>
          <p:nvPr/>
        </p:nvSpPr>
        <p:spPr>
          <a:xfrm>
            <a:off x="10586569" y="3417518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파티션 옵션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1" name="Google Shape;1791;p65"/>
          <p:cNvCxnSpPr>
            <a:stCxn id="1789" idx="1"/>
            <a:endCxn id="1784" idx="3"/>
          </p:cNvCxnSpPr>
          <p:nvPr/>
        </p:nvCxnSpPr>
        <p:spPr>
          <a:xfrm rot="10800000">
            <a:off x="8444572" y="3725832"/>
            <a:ext cx="1542300" cy="6300"/>
          </a:xfrm>
          <a:prstGeom prst="bentConnector3">
            <a:avLst>
              <a:gd name="adj1" fmla="val 49999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92" name="Google Shape;1792;p65"/>
          <p:cNvSpPr/>
          <p:nvPr/>
        </p:nvSpPr>
        <p:spPr>
          <a:xfrm>
            <a:off x="9986872" y="4163388"/>
            <a:ext cx="1496976" cy="332247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buyerid 값은 users 테이블에 userid 값에 존재해야 함</a:t>
            </a: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65"/>
          <p:cNvSpPr/>
          <p:nvPr/>
        </p:nvSpPr>
        <p:spPr>
          <a:xfrm>
            <a:off x="10586569" y="3977114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외래키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4" name="Google Shape;1794;p65"/>
          <p:cNvCxnSpPr>
            <a:stCxn id="1792" idx="1"/>
            <a:endCxn id="1785" idx="3"/>
          </p:cNvCxnSpPr>
          <p:nvPr/>
        </p:nvCxnSpPr>
        <p:spPr>
          <a:xfrm rot="10800000">
            <a:off x="9360172" y="4270112"/>
            <a:ext cx="626700" cy="59400"/>
          </a:xfrm>
          <a:prstGeom prst="bentConnector3">
            <a:avLst>
              <a:gd name="adj1" fmla="val 50004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95" name="Google Shape;1795;p65"/>
          <p:cNvSpPr/>
          <p:nvPr/>
        </p:nvSpPr>
        <p:spPr>
          <a:xfrm>
            <a:off x="10586569" y="4643961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권한 설정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6" name="Google Shape;1796;p65"/>
          <p:cNvCxnSpPr>
            <a:stCxn id="1795" idx="1"/>
            <a:endCxn id="1786" idx="3"/>
          </p:cNvCxnSpPr>
          <p:nvPr/>
        </p:nvCxnSpPr>
        <p:spPr>
          <a:xfrm flipH="1">
            <a:off x="9360169" y="4744534"/>
            <a:ext cx="1226400" cy="166800"/>
          </a:xfrm>
          <a:prstGeom prst="bentConnector3">
            <a:avLst>
              <a:gd name="adj1" fmla="val 50002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97" name="Google Shape;1797;p65"/>
          <p:cNvSpPr/>
          <p:nvPr/>
        </p:nvSpPr>
        <p:spPr>
          <a:xfrm>
            <a:off x="9993578" y="5182347"/>
            <a:ext cx="1496976" cy="242186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테이블/컬럼 한글명 정의</a:t>
            </a:r>
            <a:endParaRPr sz="800">
              <a:solidFill>
                <a:srgbClr val="C55A1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98" name="Google Shape;1798;p65"/>
          <p:cNvSpPr/>
          <p:nvPr/>
        </p:nvSpPr>
        <p:spPr>
          <a:xfrm>
            <a:off x="10593275" y="4996073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주석 처리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9" name="Google Shape;1799;p65"/>
          <p:cNvCxnSpPr>
            <a:stCxn id="1797" idx="1"/>
            <a:endCxn id="1787" idx="3"/>
          </p:cNvCxnSpPr>
          <p:nvPr/>
        </p:nvCxnSpPr>
        <p:spPr>
          <a:xfrm flipH="1">
            <a:off x="9359978" y="5303440"/>
            <a:ext cx="633600" cy="61800"/>
          </a:xfrm>
          <a:prstGeom prst="bentConnector3">
            <a:avLst>
              <a:gd name="adj1" fmla="val 49989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00" name="Google Shape;1800;p65"/>
          <p:cNvSpPr/>
          <p:nvPr/>
        </p:nvSpPr>
        <p:spPr>
          <a:xfrm>
            <a:off x="9987476" y="5706192"/>
            <a:ext cx="1496976" cy="308693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Noto Sans"/>
                <a:ea typeface="Noto Sans"/>
                <a:cs typeface="Noto Sans"/>
                <a:sym typeface="Noto Sans"/>
              </a:rPr>
              <a:t>파티션 별로 구간 값 정의</a:t>
            </a:r>
            <a:endParaRPr sz="800">
              <a:solidFill>
                <a:srgbClr val="C55A1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사전 정의 필요</a:t>
            </a:r>
            <a:endParaRPr sz="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65"/>
          <p:cNvSpPr/>
          <p:nvPr/>
        </p:nvSpPr>
        <p:spPr>
          <a:xfrm>
            <a:off x="10587173" y="5519918"/>
            <a:ext cx="897279" cy="201146"/>
          </a:xfrm>
          <a:prstGeom prst="rect">
            <a:avLst/>
          </a:prstGeom>
          <a:solidFill>
            <a:srgbClr val="787878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파티션 값 설정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2" name="Google Shape;1802;p65"/>
          <p:cNvCxnSpPr>
            <a:stCxn id="1800" idx="1"/>
            <a:endCxn id="1788" idx="3"/>
          </p:cNvCxnSpPr>
          <p:nvPr/>
        </p:nvCxnSpPr>
        <p:spPr>
          <a:xfrm rot="10800000">
            <a:off x="9366476" y="5843739"/>
            <a:ext cx="621000" cy="16800"/>
          </a:xfrm>
          <a:prstGeom prst="bentConnector3">
            <a:avLst>
              <a:gd name="adj1" fmla="val 50005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66"/>
          <p:cNvSpPr txBox="1"/>
          <p:nvPr/>
        </p:nvSpPr>
        <p:spPr>
          <a:xfrm>
            <a:off x="3423113" y="3078031"/>
            <a:ext cx="7271013" cy="42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5. 관리 테이블 설계 가이드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67"/>
          <p:cNvSpPr txBox="1"/>
          <p:nvPr/>
        </p:nvSpPr>
        <p:spPr>
          <a:xfrm>
            <a:off x="511825" y="250047"/>
            <a:ext cx="9108138" cy="57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sz="24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5.1 관리 테이블 정의 &gt; ETL 작업 로그 레이아웃 </a:t>
            </a:r>
            <a:endParaRPr/>
          </a:p>
        </p:txBody>
      </p:sp>
      <p:sp>
        <p:nvSpPr>
          <p:cNvPr id="1814" name="Google Shape;1814;p67"/>
          <p:cNvSpPr txBox="1"/>
          <p:nvPr/>
        </p:nvSpPr>
        <p:spPr>
          <a:xfrm>
            <a:off x="595516" y="1065439"/>
            <a:ext cx="9634334" cy="3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"/>
              <a:buNone/>
            </a:pPr>
            <a:r>
              <a:rPr lang="ko-KR" sz="14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S3 버킷에 로그를 저장 할 때 해당 레이아웃 형태로 활용 할 수 있다. S3에 저장된 로그는 SQL로 Athena에서 조회 할 수 있다.</a:t>
            </a:r>
            <a:endParaRPr/>
          </a:p>
        </p:txBody>
      </p:sp>
      <p:graphicFrame>
        <p:nvGraphicFramePr>
          <p:cNvPr id="1815" name="Google Shape;1815;p67"/>
          <p:cNvGraphicFramePr/>
          <p:nvPr/>
        </p:nvGraphicFramePr>
        <p:xfrm>
          <a:off x="511825" y="14767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6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97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5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순번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컬럼ID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컬럼명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파티션 KEY 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데이터타입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길이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비고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P_BASE_DT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기준일자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기준일자: Redshift에서는 s3영역에 </a:t>
                      </a:r>
                      <a:r>
                        <a:rPr lang="ko-KR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파티션 KEY </a:t>
                      </a: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 설정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조회시 아래 필터 조건 필수사항임. p_base_dt </a:t>
                      </a:r>
                      <a:r>
                        <a:rPr lang="ko-KR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to_date(getdate(),'YYYY-MM-DD')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P_PROC_NM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프로시저명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프로시저명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P_STR_DATE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시작일시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시작일시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P_END_DATE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종료일시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종료일시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P_SEL_CNT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조회건수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INTEGER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select 건수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P_INS_CNT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등록건수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INTEGER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 건수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P_UPD_CNT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변경건수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INTEGER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건수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P_DEL_CNT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삭제건수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INTEGER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delete 건수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P_RLT_YN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결과여부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결과 성공 실패여부로 관리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Y:성공, N:실패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P_STATUS_CD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상태코드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상태코드. rslt_cd 대신에 신규 코드를 생성 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- SRT:작업시작, MID:중간작업, END:작업종료, ERR:에러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P_ERR_CD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에러코드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에러코드: SQLSTATE 값 설정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P_ERR_MSG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에러메시지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에러메시지 : SQLERRM 값 설정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7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P_JOB_MSG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작업메시지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메시지: 작업 단계마다 일련번호 형태로 메시지를 남김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메시지로 sorting 했을 때 작업 수행 된 순서 알 수 있음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ex) 작업시작 : 001.************작업시작************, 작업종료 : 100.************작업완료************, 중간단계 : 002. </a:t>
                      </a:r>
                      <a:r>
                        <a:rPr lang="ko-KR" sz="9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sales 테이블 update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P_CALL_IN_INFO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호출프로그램정보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해당 프로그램 호출주체에 대한 정보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P_LOG_UUID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로그기준ID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로그기준ID, 로그 주체 구분용 UUID: F_UUID()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P_LOG_CRE_ID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로그생성자ID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로그생성자ID: 로그 테이블에서 insert 된 작업ID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P_LOG_CRE_DT</a:t>
                      </a:r>
                      <a:endParaRPr/>
                    </a:p>
                  </a:txBody>
                  <a:tcPr marL="36000" marR="7625" marT="76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로그생성일시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로그생성일시: 로그 테이블에서 insert 된 작업일시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68"/>
          <p:cNvSpPr/>
          <p:nvPr/>
        </p:nvSpPr>
        <p:spPr>
          <a:xfrm>
            <a:off x="357295" y="3514633"/>
            <a:ext cx="8253306" cy="2742376"/>
          </a:xfrm>
          <a:prstGeom prst="roundRect">
            <a:avLst>
              <a:gd name="adj" fmla="val 277"/>
            </a:avLst>
          </a:prstGeom>
          <a:solidFill>
            <a:srgbClr val="FFF2CC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68"/>
          <p:cNvSpPr/>
          <p:nvPr/>
        </p:nvSpPr>
        <p:spPr>
          <a:xfrm>
            <a:off x="402341" y="1442037"/>
            <a:ext cx="8208259" cy="1986963"/>
          </a:xfrm>
          <a:prstGeom prst="roundRect">
            <a:avLst>
              <a:gd name="adj" fmla="val 277"/>
            </a:avLst>
          </a:prstGeom>
          <a:solidFill>
            <a:srgbClr val="E1EFD8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68"/>
          <p:cNvSpPr txBox="1">
            <a:spLocks noGrp="1"/>
          </p:cNvSpPr>
          <p:nvPr>
            <p:ph type="title"/>
          </p:nvPr>
        </p:nvSpPr>
        <p:spPr>
          <a:xfrm>
            <a:off x="357294" y="64927"/>
            <a:ext cx="9569717" cy="56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>
                <a:solidFill>
                  <a:srgbClr val="171616"/>
                </a:solidFill>
              </a:rPr>
              <a:t>5.2 관리 테이블 정의 &gt; JOB 관리 테이블</a:t>
            </a:r>
            <a:endParaRPr/>
          </a:p>
        </p:txBody>
      </p:sp>
      <p:graphicFrame>
        <p:nvGraphicFramePr>
          <p:cNvPr id="1824" name="Google Shape;1824;p68"/>
          <p:cNvGraphicFramePr/>
          <p:nvPr/>
        </p:nvGraphicFramePr>
        <p:xfrm>
          <a:off x="520581" y="38476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33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28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순번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컬럼ID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컬럼명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PK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데이터타입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길이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비고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JOB_ID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작업ID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ETL 작업을 관리하기 최하위 level 작업ID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배치 수행 결과 인 LOG테이블과 JOIN하기 위한 JOB_ID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MAIN_JOB_ID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메인작업ID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DAG에서 호출하게 되는 작업ID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SUB_JOB_ID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서브작업ID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DAG에서 호출한 이후에 SUB작업 호출이 필요한 경우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작업ID와 DAG프로그램ID간 매핑 정보를 관리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GLUE_ID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GLUE_ID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Airflow 작업에서 호출하는 Glue 작업 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TABLE_ID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배치 수행 결과로 적재되는 물리 테이블ID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여러건 생성시 콤마(,)로 구분하여 작성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TABLE_NM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배치 수행 결과로 적재되는 한글 테이블명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JOB_DTL_RMK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작업상세설명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25" name="Google Shape;1825;p68"/>
          <p:cNvSpPr txBox="1"/>
          <p:nvPr/>
        </p:nvSpPr>
        <p:spPr>
          <a:xfrm>
            <a:off x="357294" y="817598"/>
            <a:ext cx="9569717" cy="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JOB별 작업주기,작업시간 등을 관리하여 모니터링 시에 활용 할 수 있도록 한다.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해당 레이아웃은 Airflow 수행 기준으로 작성 된 레이아웃 으로 활용 기준에 따라 레이아웃을 변경해서 사용하면 된다.</a:t>
            </a:r>
            <a:endParaRPr sz="14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26" name="Google Shape;1826;p68"/>
          <p:cNvGraphicFramePr/>
          <p:nvPr/>
        </p:nvGraphicFramePr>
        <p:xfrm>
          <a:off x="520581" y="17955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33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8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순번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컬럼ID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컬럼명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PK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데이터타입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길이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비고</a:t>
                      </a:r>
                      <a:endParaRPr sz="12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DAG_ID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Airflow 작업을 관리하는 DAG 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DAG_CYCLE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DAG작업주기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일1회,월1회 등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DAG_SCHD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DAG스케쥴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 수행 할 스케줄 시간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[0 6 * * *] 매일 06시 00분 실행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[30 1 27 * *] 매월 27일 01시 30분 실행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DAG_NM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DAG명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 작업에 대한 설명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DAG_DTL_RMK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DAG상세설명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27" name="Google Shape;1827;p68"/>
          <p:cNvSpPr txBox="1"/>
          <p:nvPr/>
        </p:nvSpPr>
        <p:spPr>
          <a:xfrm>
            <a:off x="520580" y="1442037"/>
            <a:ext cx="2875161" cy="35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8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T_MN_DAG(DAG목록)</a:t>
            </a:r>
            <a:endParaRPr sz="18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68"/>
          <p:cNvSpPr txBox="1"/>
          <p:nvPr/>
        </p:nvSpPr>
        <p:spPr>
          <a:xfrm>
            <a:off x="520580" y="3497623"/>
            <a:ext cx="3520741" cy="35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8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T_MN_JOB_DTL(작업상세목록)</a:t>
            </a:r>
            <a:endParaRPr sz="18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68"/>
          <p:cNvSpPr/>
          <p:nvPr/>
        </p:nvSpPr>
        <p:spPr>
          <a:xfrm>
            <a:off x="9228973" y="4865388"/>
            <a:ext cx="1467602" cy="522079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1400"/>
              <a:buFont typeface="Noto Sans"/>
              <a:buNone/>
            </a:pPr>
            <a:r>
              <a:rPr lang="ko-KR" sz="1400" b="1">
                <a:solidFill>
                  <a:srgbClr val="003399"/>
                </a:solidFill>
                <a:latin typeface="Noto Sans"/>
                <a:ea typeface="Noto Sans"/>
                <a:cs typeface="Noto Sans"/>
                <a:sym typeface="Noto Sans"/>
              </a:rPr>
              <a:t>프로시져</a:t>
            </a:r>
            <a:r>
              <a:rPr lang="ko-KR" sz="1400" b="1" i="0" u="none" strike="noStrike" cap="none">
                <a:solidFill>
                  <a:srgbClr val="003399"/>
                </a:solidFill>
                <a:latin typeface="Noto Sans"/>
                <a:ea typeface="Noto Sans"/>
                <a:cs typeface="Noto Sans"/>
                <a:sym typeface="Noto Sans"/>
              </a:rPr>
              <a:t> 호출</a:t>
            </a:r>
            <a:endParaRPr/>
          </a:p>
        </p:txBody>
      </p:sp>
      <p:cxnSp>
        <p:nvCxnSpPr>
          <p:cNvPr id="1830" name="Google Shape;1830;p68"/>
          <p:cNvCxnSpPr>
            <a:stCxn id="1831" idx="2"/>
            <a:endCxn id="1829" idx="0"/>
          </p:cNvCxnSpPr>
          <p:nvPr/>
        </p:nvCxnSpPr>
        <p:spPr>
          <a:xfrm>
            <a:off x="9958012" y="4350206"/>
            <a:ext cx="4800" cy="51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832" name="Google Shape;1832;p68"/>
          <p:cNvSpPr txBox="1"/>
          <p:nvPr/>
        </p:nvSpPr>
        <p:spPr>
          <a:xfrm>
            <a:off x="9927011" y="3363693"/>
            <a:ext cx="700906" cy="20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8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DAG_ID</a:t>
            </a:r>
            <a:endParaRPr sz="8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68"/>
          <p:cNvSpPr txBox="1"/>
          <p:nvPr/>
        </p:nvSpPr>
        <p:spPr>
          <a:xfrm>
            <a:off x="9357267" y="5347384"/>
            <a:ext cx="1248118" cy="29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8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JOB_ID(프로시져ID)</a:t>
            </a:r>
            <a:endParaRPr sz="8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68"/>
          <p:cNvSpPr txBox="1"/>
          <p:nvPr/>
        </p:nvSpPr>
        <p:spPr>
          <a:xfrm>
            <a:off x="9927011" y="4500614"/>
            <a:ext cx="700906" cy="20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8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GLUE_ID</a:t>
            </a:r>
            <a:endParaRPr sz="8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68"/>
          <p:cNvSpPr txBox="1"/>
          <p:nvPr/>
        </p:nvSpPr>
        <p:spPr>
          <a:xfrm>
            <a:off x="8808961" y="1700411"/>
            <a:ext cx="2236100" cy="5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6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Workflow Airflow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6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사용 했을 때</a:t>
            </a:r>
            <a:endParaRPr/>
          </a:p>
        </p:txBody>
      </p:sp>
      <p:sp>
        <p:nvSpPr>
          <p:cNvPr id="1836" name="Google Shape;1836;p68"/>
          <p:cNvSpPr/>
          <p:nvPr/>
        </p:nvSpPr>
        <p:spPr>
          <a:xfrm>
            <a:off x="8808961" y="1442037"/>
            <a:ext cx="2354340" cy="4729339"/>
          </a:xfrm>
          <a:prstGeom prst="roundRect">
            <a:avLst>
              <a:gd name="adj" fmla="val 277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68"/>
          <p:cNvSpPr/>
          <p:nvPr/>
        </p:nvSpPr>
        <p:spPr>
          <a:xfrm>
            <a:off x="9228973" y="2667000"/>
            <a:ext cx="1458077" cy="557872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Airflow</a:t>
            </a:r>
            <a:endParaRPr sz="1800"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31" name="Google Shape;1831;p68"/>
          <p:cNvSpPr/>
          <p:nvPr/>
        </p:nvSpPr>
        <p:spPr>
          <a:xfrm>
            <a:off x="9228973" y="3792334"/>
            <a:ext cx="1458077" cy="557872"/>
          </a:xfrm>
          <a:prstGeom prst="roundRect">
            <a:avLst>
              <a:gd name="adj" fmla="val 16667"/>
            </a:avLst>
          </a:prstGeom>
          <a:solidFill>
            <a:srgbClr val="FEE59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F4B081"/>
                </a:solidFill>
                <a:latin typeface="Noto Sans"/>
                <a:ea typeface="Noto Sans"/>
                <a:cs typeface="Noto Sans"/>
                <a:sym typeface="Noto Sans"/>
              </a:rPr>
              <a:t>Glue</a:t>
            </a:r>
            <a:endParaRPr sz="1800" b="1">
              <a:solidFill>
                <a:srgbClr val="F4B08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838" name="Google Shape;1838;p68"/>
          <p:cNvCxnSpPr>
            <a:stCxn id="1837" idx="2"/>
            <a:endCxn id="1831" idx="0"/>
          </p:cNvCxnSpPr>
          <p:nvPr/>
        </p:nvCxnSpPr>
        <p:spPr>
          <a:xfrm>
            <a:off x="9958012" y="3224872"/>
            <a:ext cx="0" cy="56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69"/>
          <p:cNvSpPr/>
          <p:nvPr/>
        </p:nvSpPr>
        <p:spPr>
          <a:xfrm>
            <a:off x="357293" y="3281225"/>
            <a:ext cx="5643455" cy="2621545"/>
          </a:xfrm>
          <a:prstGeom prst="roundRect">
            <a:avLst>
              <a:gd name="adj" fmla="val 277"/>
            </a:avLst>
          </a:prstGeom>
          <a:solidFill>
            <a:srgbClr val="E1EFD8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" name="Google Shape;1844;p69"/>
          <p:cNvSpPr/>
          <p:nvPr/>
        </p:nvSpPr>
        <p:spPr>
          <a:xfrm>
            <a:off x="357293" y="944891"/>
            <a:ext cx="11363113" cy="2199979"/>
          </a:xfrm>
          <a:prstGeom prst="roundRect">
            <a:avLst>
              <a:gd name="adj" fmla="val 277"/>
            </a:avLst>
          </a:prstGeom>
          <a:solidFill>
            <a:srgbClr val="FFF2CC"/>
          </a:solidFill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180000" rIns="18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69"/>
          <p:cNvSpPr txBox="1">
            <a:spLocks noGrp="1"/>
          </p:cNvSpPr>
          <p:nvPr>
            <p:ph type="title"/>
          </p:nvPr>
        </p:nvSpPr>
        <p:spPr>
          <a:xfrm>
            <a:off x="357294" y="36574"/>
            <a:ext cx="9569717" cy="56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>
                <a:solidFill>
                  <a:srgbClr val="0C0C0C"/>
                </a:solidFill>
              </a:rPr>
              <a:t>5.3 관리 테이블 정의 &gt; 검증 관련 테이블</a:t>
            </a:r>
            <a:endParaRPr>
              <a:solidFill>
                <a:srgbClr val="0C0C0C"/>
              </a:solidFill>
            </a:endParaRPr>
          </a:p>
        </p:txBody>
      </p:sp>
      <p:graphicFrame>
        <p:nvGraphicFramePr>
          <p:cNvPr id="1846" name="Google Shape;1846;p69"/>
          <p:cNvGraphicFramePr/>
          <p:nvPr/>
        </p:nvGraphicFramePr>
        <p:xfrm>
          <a:off x="471593" y="370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37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순번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컬럼ID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컬럼명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PK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데이터타입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길이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비고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VERIFY_DT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검증일자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검증일자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SRC_SCH_ID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소스스키마ID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 스키마 정보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SRC_TBL_ID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소스테이블ID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 테이블 정보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SRC_COL_ID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소스컬럼ID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 컬럼 정보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TRG_SCH_ID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타겟스키마ID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타겟 스키마 정보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TRG_TBL_ID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타겟테이블ID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타겟 테이블 정보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TGR_COL_ID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타겟컬럼ID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타겟 컬럼 정보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MESR_NM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메저명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“DISTINCT_COUNT”,”MAX”,”MIN”,“NULLCNT”,”SUM” 관리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SRC_DATA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소스데이터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65535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소스데이터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TRG_DATA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타겟데이터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65535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타겟데이터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VERIFY_RESULT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검증결과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결과(SUCCESS, FAIL)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7" name="Google Shape;1847;p69"/>
          <p:cNvSpPr txBox="1"/>
          <p:nvPr/>
        </p:nvSpPr>
        <p:spPr>
          <a:xfrm>
            <a:off x="1033962" y="3329712"/>
            <a:ext cx="3518988" cy="30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T_VERIFY_RESULT(T_검증결과)</a:t>
            </a:r>
            <a:endParaRPr sz="14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48" name="Google Shape;1848;p69"/>
          <p:cNvGraphicFramePr/>
          <p:nvPr/>
        </p:nvGraphicFramePr>
        <p:xfrm>
          <a:off x="471593" y="12354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32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5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순번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컬럼ID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컬럼명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PK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데이터타입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길이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비고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VERIFY_DT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검증일자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검증일자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JOB_ID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작업ID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작업ID: 테이블의 경우 테이블ID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SCH_ID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스키마ID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스키마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TBL_ID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테이블ID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COL_SEQ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컬럼순번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컬럼순번 = 0일때는 “TABLE TOTAL CNT” 체크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컬럼ID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MESR_NM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메져명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“DISTINCT_COUNT”,”MAX”,”MIN”,“NULLCNT”,”SUM” 관리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RESULT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결과값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65535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검증한 결과값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49" name="Google Shape;1849;p69"/>
          <p:cNvSpPr txBox="1"/>
          <p:nvPr/>
        </p:nvSpPr>
        <p:spPr>
          <a:xfrm>
            <a:off x="357294" y="1009693"/>
            <a:ext cx="4051420" cy="25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T_SRC_VERIFY_RESULT(T_소스검증결과)</a:t>
            </a:r>
            <a:endParaRPr sz="14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0" name="Google Shape;185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1587" y="4157866"/>
            <a:ext cx="5643455" cy="10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69"/>
          <p:cNvSpPr txBox="1"/>
          <p:nvPr/>
        </p:nvSpPr>
        <p:spPr>
          <a:xfrm>
            <a:off x="8375984" y="3703625"/>
            <a:ext cx="1806242" cy="35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최종 검증결과 조회</a:t>
            </a:r>
            <a:endParaRPr/>
          </a:p>
        </p:txBody>
      </p:sp>
      <p:graphicFrame>
        <p:nvGraphicFramePr>
          <p:cNvPr id="1852" name="Google Shape;1852;p69"/>
          <p:cNvGraphicFramePr/>
          <p:nvPr/>
        </p:nvGraphicFramePr>
        <p:xfrm>
          <a:off x="6096787" y="12540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32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순번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컬럼ID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컬럼명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PK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데이터타입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길이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비고</a:t>
                      </a:r>
                      <a:endParaRPr sz="900" b="1" i="0" u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VERIFY_DT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검증일자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검증일자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JOB_ID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작업ID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작업ID: 테이블의 경우 테이블ID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SCH_ID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스키마ID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스키마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TBL_ID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테이블ID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COL_SEQ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컬럼순번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컬럼순번 = 0일때는 “TABLE TOTAL CNT” 체크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COL_ID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컬럼ID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컬럼ID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MESR_NM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메져명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“DISTINCT_COUNT”,”MAX”,”MIN”,“NULLCNT”,”SUM” 관리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75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RESULT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결과값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65535</a:t>
                      </a:r>
                      <a:endParaRPr/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검증한 결과값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7500" marT="7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53" name="Google Shape;1853;p69"/>
          <p:cNvSpPr txBox="1"/>
          <p:nvPr/>
        </p:nvSpPr>
        <p:spPr>
          <a:xfrm>
            <a:off x="6096786" y="928053"/>
            <a:ext cx="4859686" cy="31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T_TRG_VERIFY_RESULT(T_타겟검증결과)</a:t>
            </a:r>
            <a:endParaRPr sz="14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69"/>
          <p:cNvSpPr/>
          <p:nvPr/>
        </p:nvSpPr>
        <p:spPr>
          <a:xfrm>
            <a:off x="6038848" y="4157866"/>
            <a:ext cx="333375" cy="942975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DBDBDB">
              <a:alpha val="61960"/>
            </a:srgbClr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"/>
          <p:cNvSpPr/>
          <p:nvPr/>
        </p:nvSpPr>
        <p:spPr>
          <a:xfrm rot="10800000">
            <a:off x="600228" y="1341404"/>
            <a:ext cx="10289799" cy="2255579"/>
          </a:xfrm>
          <a:prstGeom prst="roundRect">
            <a:avLst>
              <a:gd name="adj" fmla="val 217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5681692" y="1656737"/>
            <a:ext cx="1580619" cy="55347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6580009" y="5065858"/>
            <a:ext cx="4365213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Discovery Sandbox( Data Scientists 사용영역)</a:t>
            </a:r>
            <a:b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8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분석할 수 있는 기능을 제공한다. </a:t>
            </a:r>
            <a:endParaRPr/>
          </a:p>
          <a:p>
            <a:pPr marL="84138" marR="0" lvl="0" indent="-84138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탐색(Discovery), 데이터 랭글링(Wrangling), 탐색적 분석(Exploratory Analytics) 등을 지원한다. 데이터 랭글링은 데이터 먼징(Data Munging), 데이터 프랩(Data Prep, Data Preparation의 약칭) 등으로 불리기도 한다. 이는 특정 분석 목적에 사용할 수 있도록 데이터를 변환하는 과정을 의미한다. 데이터 파싱, 필터링 등의 기법을 사용하며 새로운 파생 항목을 만들어내기도 한다.</a:t>
            </a:r>
            <a:endParaRPr/>
          </a:p>
          <a:p>
            <a:pPr marL="84138" marR="0" lvl="0" indent="-841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사이언티스트가 실험/테스트 용  사용 영역</a:t>
            </a:r>
            <a:endParaRPr/>
          </a:p>
        </p:txBody>
      </p:sp>
      <p:sp>
        <p:nvSpPr>
          <p:cNvPr id="301" name="Google Shape;301;p7"/>
          <p:cNvSpPr txBox="1"/>
          <p:nvPr/>
        </p:nvSpPr>
        <p:spPr>
          <a:xfrm>
            <a:off x="550863" y="441888"/>
            <a:ext cx="5228537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Calibri"/>
              <a:buNone/>
            </a:pPr>
            <a:r>
              <a:rPr lang="ko-KR" sz="2400" b="1" i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데이터 레이크 아키텍쳐 구성</a:t>
            </a:r>
            <a:endParaRPr/>
          </a:p>
        </p:txBody>
      </p:sp>
      <p:sp>
        <p:nvSpPr>
          <p:cNvPr id="302" name="Google Shape;302;p7"/>
          <p:cNvSpPr/>
          <p:nvPr/>
        </p:nvSpPr>
        <p:spPr>
          <a:xfrm>
            <a:off x="522699" y="1080335"/>
            <a:ext cx="82725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레이크는 데이터를 수집하여 정제하고 데이터 의미와 위치 등을 관리하여, 데이터 분석 및 활용을 지원하는 역할을 수행한다.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852693" y="2023301"/>
            <a:ext cx="896076" cy="55347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852693" y="2022019"/>
            <a:ext cx="884569" cy="5375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2133847" y="2022061"/>
            <a:ext cx="1259433" cy="55347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2133848" y="2020779"/>
            <a:ext cx="1241076" cy="537570"/>
          </a:xfrm>
          <a:prstGeom prst="rect">
            <a:avLst/>
          </a:prstGeom>
          <a:solidFill>
            <a:srgbClr val="D5C7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(수집영역)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3865193" y="2018873"/>
            <a:ext cx="1204761" cy="55347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3865194" y="2017591"/>
            <a:ext cx="1192847" cy="537570"/>
          </a:xfrm>
          <a:prstGeom prst="rect">
            <a:avLst/>
          </a:prstGeom>
          <a:solidFill>
            <a:srgbClr val="F7CAA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b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Refinery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(1차가공영역)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7"/>
          <p:cNvSpPr/>
          <p:nvPr/>
        </p:nvSpPr>
        <p:spPr>
          <a:xfrm>
            <a:off x="2068015" y="2769369"/>
            <a:ext cx="4854357" cy="75952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/>
          <p:nvPr/>
        </p:nvSpPr>
        <p:spPr>
          <a:xfrm>
            <a:off x="2068019" y="2783363"/>
            <a:ext cx="4854357" cy="7294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Governance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2389886" y="3123324"/>
            <a:ext cx="666318" cy="29972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Data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7"/>
          <p:cNvSpPr/>
          <p:nvPr/>
        </p:nvSpPr>
        <p:spPr>
          <a:xfrm>
            <a:off x="3447319" y="3123323"/>
            <a:ext cx="733103" cy="29972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Catalog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7"/>
          <p:cNvSpPr/>
          <p:nvPr/>
        </p:nvSpPr>
        <p:spPr>
          <a:xfrm>
            <a:off x="4523249" y="3123323"/>
            <a:ext cx="733103" cy="29972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Security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7"/>
          <p:cNvCxnSpPr>
            <a:stCxn id="306" idx="3"/>
            <a:endCxn id="308" idx="1"/>
          </p:cNvCxnSpPr>
          <p:nvPr/>
        </p:nvCxnSpPr>
        <p:spPr>
          <a:xfrm rot="10800000" flipH="1">
            <a:off x="3374924" y="2286264"/>
            <a:ext cx="490200" cy="33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5" name="Google Shape;315;p7"/>
          <p:cNvCxnSpPr>
            <a:stCxn id="299" idx="3"/>
            <a:endCxn id="316" idx="1"/>
          </p:cNvCxnSpPr>
          <p:nvPr/>
        </p:nvCxnSpPr>
        <p:spPr>
          <a:xfrm>
            <a:off x="7262311" y="1933472"/>
            <a:ext cx="600600" cy="3531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7" name="Google Shape;317;p7"/>
          <p:cNvCxnSpPr/>
          <p:nvPr/>
        </p:nvCxnSpPr>
        <p:spPr>
          <a:xfrm flipH="1">
            <a:off x="3841052" y="2552387"/>
            <a:ext cx="1" cy="2216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318" name="Google Shape;318;p7"/>
          <p:cNvCxnSpPr/>
          <p:nvPr/>
        </p:nvCxnSpPr>
        <p:spPr>
          <a:xfrm flipH="1">
            <a:off x="4938625" y="2552387"/>
            <a:ext cx="1" cy="2216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319" name="Google Shape;319;p7"/>
          <p:cNvSpPr txBox="1"/>
          <p:nvPr/>
        </p:nvSpPr>
        <p:spPr>
          <a:xfrm>
            <a:off x="8026964" y="1663587"/>
            <a:ext cx="18985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Discovery Sandbox</a:t>
            </a:r>
            <a:endParaRPr/>
          </a:p>
        </p:txBody>
      </p:sp>
      <p:sp>
        <p:nvSpPr>
          <p:cNvPr id="320" name="Google Shape;320;p7"/>
          <p:cNvSpPr txBox="1"/>
          <p:nvPr/>
        </p:nvSpPr>
        <p:spPr>
          <a:xfrm>
            <a:off x="907401" y="3710155"/>
            <a:ext cx="5055611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 layer(수집영역: 원시형태)</a:t>
            </a: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로딩의 결과로 확보한 데이터를 가공하지 않고 원시 형태로 쌓아두는 데이터 저장소이다. 데이터 소비자가 Raw Data를 직접 사용하는 경우는 드물다 </a:t>
            </a:r>
            <a:endParaRPr sz="10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목적: 최대한 빠른 데이터 수집/기록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Format: Native format (No Transformation)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중복 非허용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정리된 폴더로 구조화 – 주제영역/원천/객체/년/월/수집일자/Raw Data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최종사용자에게 권한 未부여 : 사용 未 준비 상태, 사용하기 위해 많은 지식 필요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DW의 staging과 유사</a:t>
            </a:r>
            <a:endParaRPr/>
          </a:p>
        </p:txBody>
      </p:sp>
      <p:sp>
        <p:nvSpPr>
          <p:cNvPr id="321" name="Google Shape;321;p7"/>
          <p:cNvSpPr txBox="1"/>
          <p:nvPr/>
        </p:nvSpPr>
        <p:spPr>
          <a:xfrm>
            <a:off x="972025" y="5279341"/>
            <a:ext cx="512397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Refinery - </a:t>
            </a:r>
            <a:r>
              <a:rPr lang="ko-KR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data layer (1차 가공영역)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목적: to improve performance in data transfer from Raw to Curated.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일배치 or On-Demand Load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정제에 적합한 포맷 선택</a:t>
            </a:r>
            <a:endParaRPr sz="10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구조는 Raw Data와 동일 but 필요시 파티션 수행</a:t>
            </a:r>
            <a:endParaRPr sz="10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DW영역으로 활용. 2차가공은 Curated 영역에서 생성</a:t>
            </a:r>
            <a:endParaRPr sz="10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ML분석하기 위해 Data Refinery 영역 + Curated영역 참조</a:t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>
            <a:off x="2029068" y="1933707"/>
            <a:ext cx="209550" cy="183237"/>
          </a:xfrm>
          <a:prstGeom prst="ellipse">
            <a:avLst/>
          </a:prstGeom>
          <a:solidFill>
            <a:srgbClr val="C55A11"/>
          </a:solidFill>
          <a:ln w="9525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762475" y="3746622"/>
            <a:ext cx="209550" cy="183237"/>
          </a:xfrm>
          <a:prstGeom prst="ellipse">
            <a:avLst/>
          </a:prstGeom>
          <a:solidFill>
            <a:srgbClr val="C55A11"/>
          </a:solidFill>
          <a:ln w="9525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3746377" y="1882187"/>
            <a:ext cx="209550" cy="183237"/>
          </a:xfrm>
          <a:prstGeom prst="ellipse">
            <a:avLst/>
          </a:prstGeom>
          <a:solidFill>
            <a:srgbClr val="C55A11"/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796278" y="5331432"/>
            <a:ext cx="209550" cy="183237"/>
          </a:xfrm>
          <a:prstGeom prst="ellipse">
            <a:avLst/>
          </a:prstGeom>
          <a:solidFill>
            <a:srgbClr val="C55A11"/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/>
          <p:nvPr/>
        </p:nvSpPr>
        <p:spPr>
          <a:xfrm>
            <a:off x="6365398" y="3792432"/>
            <a:ext cx="209550" cy="183237"/>
          </a:xfrm>
          <a:prstGeom prst="ellipse">
            <a:avLst/>
          </a:prstGeom>
          <a:solidFill>
            <a:srgbClr val="C55A11"/>
          </a:solidFill>
          <a:ln w="9525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7"/>
          <p:cNvSpPr txBox="1"/>
          <p:nvPr/>
        </p:nvSpPr>
        <p:spPr>
          <a:xfrm>
            <a:off x="6525513" y="3743363"/>
            <a:ext cx="4759085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Curated Layer (Conformed Layer / Cleaned Layer)(2차 가공영역)</a:t>
            </a:r>
            <a:endParaRPr/>
          </a:p>
          <a:p>
            <a:pPr marL="84138" marR="0" lvl="0" indent="-841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소비자: 최종사용자</a:t>
            </a:r>
            <a:endParaRPr sz="10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4138" marR="0" lvl="0" indent="-841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사용하기 편한 포맷 (테이블 or 파일)</a:t>
            </a:r>
            <a:endParaRPr/>
          </a:p>
          <a:p>
            <a:pPr marL="84138" marR="0" lvl="0" indent="-841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목적: 최종사용자가 사용하기 위한 데이터</a:t>
            </a:r>
            <a:endParaRPr sz="10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4138" marR="0" lvl="0" indent="-841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적재전 클린징/변환이 수행되며 필요시 비정규화/통합수행 된 데이터</a:t>
            </a:r>
            <a:endParaRPr sz="10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4138" marR="0" lvl="0" indent="-841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목적/유형/파일로 정리</a:t>
            </a:r>
            <a:endParaRPr sz="10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5693607" y="1653825"/>
            <a:ext cx="1568704" cy="537570"/>
          </a:xfrm>
          <a:prstGeom prst="rect">
            <a:avLst/>
          </a:prstGeom>
          <a:solidFill>
            <a:srgbClr val="FFD96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Curated Layer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(2차가공영역:비정규화/통합)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5623920" y="1588329"/>
            <a:ext cx="253927" cy="183237"/>
          </a:xfrm>
          <a:prstGeom prst="ellipse">
            <a:avLst/>
          </a:prstGeom>
          <a:solidFill>
            <a:srgbClr val="C55A11"/>
          </a:solidFill>
          <a:ln w="9525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p7"/>
          <p:cNvCxnSpPr>
            <a:stCxn id="304" idx="3"/>
            <a:endCxn id="306" idx="1"/>
          </p:cNvCxnSpPr>
          <p:nvPr/>
        </p:nvCxnSpPr>
        <p:spPr>
          <a:xfrm rot="10800000" flipH="1">
            <a:off x="1737262" y="2289604"/>
            <a:ext cx="3966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1" name="Google Shape;331;p7"/>
          <p:cNvCxnSpPr>
            <a:stCxn id="308" idx="3"/>
            <a:endCxn id="328" idx="1"/>
          </p:cNvCxnSpPr>
          <p:nvPr/>
        </p:nvCxnSpPr>
        <p:spPr>
          <a:xfrm rot="10800000" flipH="1">
            <a:off x="5058041" y="1922476"/>
            <a:ext cx="635700" cy="3639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2" name="Google Shape;332;p7"/>
          <p:cNvCxnSpPr/>
          <p:nvPr/>
        </p:nvCxnSpPr>
        <p:spPr>
          <a:xfrm flipH="1">
            <a:off x="2562935" y="2541263"/>
            <a:ext cx="1" cy="2216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333" name="Google Shape;333;p7"/>
          <p:cNvCxnSpPr>
            <a:stCxn id="308" idx="3"/>
            <a:endCxn id="316" idx="1"/>
          </p:cNvCxnSpPr>
          <p:nvPr/>
        </p:nvCxnSpPr>
        <p:spPr>
          <a:xfrm>
            <a:off x="5058041" y="2286376"/>
            <a:ext cx="28047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4" name="Google Shape;334;p7"/>
          <p:cNvSpPr/>
          <p:nvPr/>
        </p:nvSpPr>
        <p:spPr>
          <a:xfrm>
            <a:off x="8050939" y="1908831"/>
            <a:ext cx="937546" cy="442158"/>
          </a:xfrm>
          <a:prstGeom prst="ellipse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5" name="Google Shape;335;p7"/>
          <p:cNvSpPr txBox="1"/>
          <p:nvPr/>
        </p:nvSpPr>
        <p:spPr>
          <a:xfrm>
            <a:off x="8026964" y="1982506"/>
            <a:ext cx="9802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탐색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(Discovery)</a:t>
            </a:r>
            <a:endParaRPr/>
          </a:p>
        </p:txBody>
      </p:sp>
      <p:sp>
        <p:nvSpPr>
          <p:cNvPr id="336" name="Google Shape;336;p7"/>
          <p:cNvSpPr/>
          <p:nvPr/>
        </p:nvSpPr>
        <p:spPr>
          <a:xfrm>
            <a:off x="9154536" y="1908831"/>
            <a:ext cx="937546" cy="442158"/>
          </a:xfrm>
          <a:prstGeom prst="ellipse">
            <a:avLst/>
          </a:prstGeom>
          <a:solidFill>
            <a:srgbClr val="D8D8D8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8653039" y="2369239"/>
            <a:ext cx="937546" cy="442158"/>
          </a:xfrm>
          <a:prstGeom prst="ellipse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7873708" y="1413765"/>
            <a:ext cx="2389767" cy="217231"/>
          </a:xfrm>
          <a:prstGeom prst="rect">
            <a:avLst/>
          </a:prstGeom>
          <a:gradFill>
            <a:gsLst>
              <a:gs pos="0">
                <a:srgbClr val="D0CECE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Scientists</a:t>
            </a:r>
            <a:endParaRPr/>
          </a:p>
        </p:txBody>
      </p:sp>
      <p:sp>
        <p:nvSpPr>
          <p:cNvPr id="316" name="Google Shape;316;p7"/>
          <p:cNvSpPr/>
          <p:nvPr/>
        </p:nvSpPr>
        <p:spPr>
          <a:xfrm>
            <a:off x="7862821" y="1647507"/>
            <a:ext cx="2400654" cy="127785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9" name="Google Shape;339;p7"/>
          <p:cNvCxnSpPr/>
          <p:nvPr/>
        </p:nvCxnSpPr>
        <p:spPr>
          <a:xfrm flipH="1">
            <a:off x="6369383" y="2563111"/>
            <a:ext cx="1" cy="2216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340" name="Google Shape;340;p7"/>
          <p:cNvSpPr/>
          <p:nvPr/>
        </p:nvSpPr>
        <p:spPr>
          <a:xfrm>
            <a:off x="7735343" y="1539377"/>
            <a:ext cx="209550" cy="183237"/>
          </a:xfrm>
          <a:prstGeom prst="ellipse">
            <a:avLst/>
          </a:prstGeom>
          <a:solidFill>
            <a:srgbClr val="C55A1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6414544" y="5099495"/>
            <a:ext cx="209550" cy="183237"/>
          </a:xfrm>
          <a:prstGeom prst="ellipse">
            <a:avLst/>
          </a:prstGeom>
          <a:solidFill>
            <a:srgbClr val="C55A1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"/>
          <p:cNvSpPr txBox="1"/>
          <p:nvPr/>
        </p:nvSpPr>
        <p:spPr>
          <a:xfrm>
            <a:off x="9029701" y="1935488"/>
            <a:ext cx="1080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통합-랭글링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(Wrangling)</a:t>
            </a:r>
            <a:endParaRPr/>
          </a:p>
        </p:txBody>
      </p:sp>
      <p:sp>
        <p:nvSpPr>
          <p:cNvPr id="343" name="Google Shape;343;p7"/>
          <p:cNvSpPr txBox="1"/>
          <p:nvPr/>
        </p:nvSpPr>
        <p:spPr>
          <a:xfrm>
            <a:off x="8353887" y="2417518"/>
            <a:ext cx="14294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탐색적 분석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(Exploratory Analytics)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70"/>
          <p:cNvSpPr txBox="1">
            <a:spLocks noGrp="1"/>
          </p:cNvSpPr>
          <p:nvPr>
            <p:ph type="sldNum" idx="12"/>
          </p:nvPr>
        </p:nvSpPr>
        <p:spPr>
          <a:xfrm>
            <a:off x="4734465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fld id="{00000000-1234-1234-1234-123412341234}" type="slidenum">
              <a:rPr lang="en-US" altLang="ko-KR"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r>
              <a:rPr lang="ko-KR" sz="1000" b="0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 sz="1000" b="0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70"/>
          <p:cNvSpPr txBox="1">
            <a:spLocks noGrp="1"/>
          </p:cNvSpPr>
          <p:nvPr>
            <p:ph type="title"/>
          </p:nvPr>
        </p:nvSpPr>
        <p:spPr>
          <a:xfrm>
            <a:off x="375776" y="72986"/>
            <a:ext cx="9569717" cy="56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>
                <a:solidFill>
                  <a:srgbClr val="171616"/>
                </a:solidFill>
              </a:rPr>
              <a:t>5.4 Audit 컬럼 정의 </a:t>
            </a:r>
            <a:endParaRPr>
              <a:solidFill>
                <a:srgbClr val="171616"/>
              </a:solidFill>
            </a:endParaRPr>
          </a:p>
        </p:txBody>
      </p:sp>
      <p:graphicFrame>
        <p:nvGraphicFramePr>
          <p:cNvPr id="1861" name="Google Shape;1861;p70"/>
          <p:cNvGraphicFramePr/>
          <p:nvPr/>
        </p:nvGraphicFramePr>
        <p:xfrm>
          <a:off x="447307" y="20806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92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1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컬럼ID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CREATE_DATE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등록일시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데이터 최초 등록 된 일시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UPDATE_DATE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변경일시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최초 등록 시 CREATE_DATE와 동일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데이터 변경 된 일시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62" name="Google Shape;1862;p70"/>
          <p:cNvSpPr/>
          <p:nvPr/>
        </p:nvSpPr>
        <p:spPr>
          <a:xfrm>
            <a:off x="367817" y="1603063"/>
            <a:ext cx="4185134" cy="1328688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3" name="Google Shape;186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2752" y="3083968"/>
            <a:ext cx="2807800" cy="1317764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64" name="Google Shape;1864;p70"/>
          <p:cNvSpPr/>
          <p:nvPr/>
        </p:nvSpPr>
        <p:spPr>
          <a:xfrm>
            <a:off x="4281090" y="3075979"/>
            <a:ext cx="453375" cy="1325754"/>
          </a:xfrm>
          <a:prstGeom prst="rect">
            <a:avLst/>
          </a:prstGeom>
          <a:solidFill>
            <a:srgbClr val="FEE599">
              <a:alpha val="49803"/>
            </a:srgbClr>
          </a:solidFill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5" name="Google Shape;1865;p70"/>
          <p:cNvSpPr txBox="1"/>
          <p:nvPr/>
        </p:nvSpPr>
        <p:spPr>
          <a:xfrm>
            <a:off x="435741" y="1667364"/>
            <a:ext cx="4044005" cy="413308"/>
          </a:xfrm>
          <a:prstGeom prst="rect">
            <a:avLst/>
          </a:prstGeom>
          <a:solidFill>
            <a:srgbClr val="FFD966">
              <a:alpha val="36862"/>
            </a:srgb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600" b="1" i="0" u="none" strike="noStrike" cap="none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원천영역</a:t>
            </a:r>
            <a:endParaRPr sz="1600" b="1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6" name="Google Shape;1866;p70"/>
          <p:cNvSpPr/>
          <p:nvPr/>
        </p:nvSpPr>
        <p:spPr>
          <a:xfrm>
            <a:off x="5197200" y="3077356"/>
            <a:ext cx="584385" cy="1322840"/>
          </a:xfrm>
          <a:prstGeom prst="rect">
            <a:avLst/>
          </a:prstGeom>
          <a:solidFill>
            <a:srgbClr val="A8D08C">
              <a:alpha val="46666"/>
            </a:srgbClr>
          </a:solidFill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67" name="Google Shape;1867;p70"/>
          <p:cNvGraphicFramePr/>
          <p:nvPr/>
        </p:nvGraphicFramePr>
        <p:xfrm>
          <a:off x="3698717" y="48413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40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컬럼ID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CREATE_DATE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등록일시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데이터 최초 등록 된 일시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UPDATE_DATE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변경일시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최초 등록 시 CREATE_DATE와 동일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데이터 변경 된 일시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ETL_CREATE_DATE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ETL등록일시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EDW데이터 최초 등록 된 일시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ETL_UPDATE_DATE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ETL변경일시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최초 등록 시 CREATE_DATE와 동일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EDW데이터 변경 된 일시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68" name="Google Shape;1868;p70"/>
          <p:cNvSpPr/>
          <p:nvPr/>
        </p:nvSpPr>
        <p:spPr>
          <a:xfrm>
            <a:off x="2000250" y="4768714"/>
            <a:ext cx="6981825" cy="1317764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9" name="Google Shape;1869;p70"/>
          <p:cNvSpPr txBox="1"/>
          <p:nvPr/>
        </p:nvSpPr>
        <p:spPr>
          <a:xfrm>
            <a:off x="2064348" y="4831812"/>
            <a:ext cx="1607176" cy="116021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EDW 구축영역</a:t>
            </a:r>
            <a:endParaRPr sz="16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0" name="Google Shape;1870;p70"/>
          <p:cNvCxnSpPr>
            <a:stCxn id="1864" idx="1"/>
            <a:endCxn id="1862" idx="2"/>
          </p:cNvCxnSpPr>
          <p:nvPr/>
        </p:nvCxnSpPr>
        <p:spPr>
          <a:xfrm rot="10800000">
            <a:off x="2460390" y="2931856"/>
            <a:ext cx="1820700" cy="8070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871" name="Google Shape;1871;p70"/>
          <p:cNvCxnSpPr>
            <a:stCxn id="1866" idx="2"/>
            <a:endCxn id="1868" idx="0"/>
          </p:cNvCxnSpPr>
          <p:nvPr/>
        </p:nvCxnSpPr>
        <p:spPr>
          <a:xfrm rot="-5400000" flipH="1">
            <a:off x="5306093" y="4583496"/>
            <a:ext cx="368400" cy="18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graphicFrame>
        <p:nvGraphicFramePr>
          <p:cNvPr id="1872" name="Google Shape;1872;p70"/>
          <p:cNvGraphicFramePr/>
          <p:nvPr/>
        </p:nvGraphicFramePr>
        <p:xfrm>
          <a:off x="6896519" y="2083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{D24B5ED1-83EC-4E5D-AEE8-6C4F3BAE72EA}</a:tableStyleId>
              </a:tblPr>
              <a:tblGrid>
                <a:gridCol w="127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1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컬럼ID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10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ETL_CREATE_DATE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ETL등록일시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데이터 최초 등록 된 일시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ETL_UPDATE_DATE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ETL변경일시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최초 등록 시 CREATE_DATE와 동일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017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데이터 변경 된 일시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73" name="Google Shape;1873;p70"/>
          <p:cNvSpPr/>
          <p:nvPr/>
        </p:nvSpPr>
        <p:spPr>
          <a:xfrm>
            <a:off x="6831541" y="1631395"/>
            <a:ext cx="4913152" cy="1271781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4" name="Google Shape;1874;p70"/>
          <p:cNvSpPr txBox="1"/>
          <p:nvPr/>
        </p:nvSpPr>
        <p:spPr>
          <a:xfrm>
            <a:off x="6896519" y="1687415"/>
            <a:ext cx="4731975" cy="396345"/>
          </a:xfrm>
          <a:prstGeom prst="rect">
            <a:avLst/>
          </a:prstGeom>
          <a:solidFill>
            <a:srgbClr val="8DA9DB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600" b="1" i="0" u="none" strike="noStrike" cap="none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마트영역</a:t>
            </a:r>
            <a:endParaRPr sz="1600" b="1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5" name="Google Shape;1875;p70"/>
          <p:cNvSpPr/>
          <p:nvPr/>
        </p:nvSpPr>
        <p:spPr>
          <a:xfrm>
            <a:off x="5914048" y="3075749"/>
            <a:ext cx="584385" cy="1324446"/>
          </a:xfrm>
          <a:prstGeom prst="rect">
            <a:avLst/>
          </a:prstGeom>
          <a:solidFill>
            <a:srgbClr val="8DA9DB">
              <a:alpha val="46666"/>
            </a:srgbClr>
          </a:solidFill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6" name="Google Shape;1876;p70"/>
          <p:cNvCxnSpPr>
            <a:stCxn id="1875" idx="3"/>
          </p:cNvCxnSpPr>
          <p:nvPr/>
        </p:nvCxnSpPr>
        <p:spPr>
          <a:xfrm rot="10800000" flipH="1">
            <a:off x="6498433" y="2816072"/>
            <a:ext cx="2764200" cy="9219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sp>
        <p:nvSpPr>
          <p:cNvPr id="1877" name="Google Shape;1877;p70"/>
          <p:cNvSpPr txBox="1"/>
          <p:nvPr/>
        </p:nvSpPr>
        <p:spPr>
          <a:xfrm>
            <a:off x="4947210" y="2722462"/>
            <a:ext cx="1413235" cy="30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[DW </a:t>
            </a:r>
            <a:r>
              <a:rPr lang="ko-KR" sz="1400" b="1" i="0" u="none" strike="noStrike" cap="none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아키텍처</a:t>
            </a: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4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70"/>
          <p:cNvSpPr txBox="1"/>
          <p:nvPr/>
        </p:nvSpPr>
        <p:spPr>
          <a:xfrm>
            <a:off x="435742" y="711212"/>
            <a:ext cx="10469681" cy="56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- 데이터 생성 일시, 변경 일시를 관리함으로 인하여 변경관리 추적이 가능하다.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- 이때 데이터를 변경 한 사용자를 관리하고자 한다면 “등록사용자”, “변경사용자” 컬럼을 추가하여 관리할 수 있도록 한다. </a:t>
            </a:r>
            <a:endParaRPr/>
          </a:p>
        </p:txBody>
      </p:sp>
      <p:sp>
        <p:nvSpPr>
          <p:cNvPr id="1879" name="Google Shape;1879;p70"/>
          <p:cNvSpPr txBox="1"/>
          <p:nvPr/>
        </p:nvSpPr>
        <p:spPr>
          <a:xfrm>
            <a:off x="7477665" y="3404954"/>
            <a:ext cx="2904585" cy="30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ETL 작업일시 관리</a:t>
            </a:r>
            <a:endParaRPr sz="14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800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(집계성 테이블로 원천영역에서 관리되고 있던 등록일시,변경일시는 관리하지 않음)</a:t>
            </a:r>
            <a:endParaRPr sz="8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70"/>
          <p:cNvSpPr txBox="1"/>
          <p:nvPr/>
        </p:nvSpPr>
        <p:spPr>
          <a:xfrm>
            <a:off x="5493755" y="4414169"/>
            <a:ext cx="4231813" cy="30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ETL 작업일시 관리</a:t>
            </a:r>
            <a:r>
              <a:rPr lang="ko-KR" sz="8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(원천영역에서 관리되고 있던 등록일시,변경일시는 유지)</a:t>
            </a:r>
            <a:endParaRPr sz="800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70"/>
          <p:cNvSpPr txBox="1"/>
          <p:nvPr/>
        </p:nvSpPr>
        <p:spPr>
          <a:xfrm>
            <a:off x="1362075" y="3435141"/>
            <a:ext cx="2060721" cy="30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lang="ko-KR" sz="14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사용자 작업일시 관리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71"/>
          <p:cNvSpPr txBox="1"/>
          <p:nvPr/>
        </p:nvSpPr>
        <p:spPr>
          <a:xfrm>
            <a:off x="466724" y="384741"/>
            <a:ext cx="9035251" cy="57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sz="24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6. 모델링 작업 시 고려사항</a:t>
            </a:r>
            <a:endParaRPr sz="2400" b="1" i="0" u="none" strike="noStrike" cap="none">
              <a:solidFill>
                <a:srgbClr val="0C0C0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88" name="Google Shape;1888;p71"/>
          <p:cNvSpPr txBox="1"/>
          <p:nvPr/>
        </p:nvSpPr>
        <p:spPr>
          <a:xfrm>
            <a:off x="663946" y="1232890"/>
            <a:ext cx="7201377" cy="156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Noto Sans"/>
              <a:buNone/>
            </a:pPr>
            <a:r>
              <a:rPr lang="ko-KR" sz="20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6.1 </a:t>
            </a:r>
            <a:r>
              <a:rPr lang="ko-KR" sz="2000" b="1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요약 테이블과 집합화(Aggregation)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"/>
              <a:buNone/>
            </a:pPr>
            <a:r>
              <a:rPr lang="ko-KR" sz="2000" b="1" i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6.2 요약 테이블 사용시 주의 할 사항 </a:t>
            </a:r>
            <a:endParaRPr sz="2000" b="1" i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Noto Sans"/>
              <a:buNone/>
            </a:pPr>
            <a:r>
              <a:rPr lang="ko-KR" sz="20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6.3 DB 테이블 설계 잘못하면 어떤 문제가 발생하는가?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6.4 Null값이 많아짐으로 인한 문제점들</a:t>
            </a:r>
            <a:endParaRPr sz="2000" b="1" i="0" u="none" strike="noStrike" cap="non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72"/>
          <p:cNvSpPr txBox="1"/>
          <p:nvPr/>
        </p:nvSpPr>
        <p:spPr>
          <a:xfrm>
            <a:off x="393838" y="384741"/>
            <a:ext cx="9108138" cy="57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sz="24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6.1 요약 테이블과 집합화(Aggregation)</a:t>
            </a:r>
            <a:endParaRPr sz="2400" b="1" i="0" u="none" strike="noStrike" cap="none">
              <a:solidFill>
                <a:srgbClr val="0C0C0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94" name="Google Shape;1894;p72"/>
          <p:cNvSpPr txBox="1"/>
          <p:nvPr/>
        </p:nvSpPr>
        <p:spPr>
          <a:xfrm>
            <a:off x="816010" y="1150013"/>
            <a:ext cx="8420100" cy="509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요약된 데이터란?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미리 정의된 fact data를 누적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직접적이고 쉽게 접근할 수 있도록 data를 집합화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왜 요약된 데이터를 갖는가?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질의 응답시간을 개선하기 위하여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자원의 활용도를 최적화 하기 위하여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 처리를 강화하기 위하여</a:t>
            </a:r>
            <a:endParaRPr/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집합화된 data(Aggregated data)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DW내의 SUM, MAX, MIN, COUNT등으로 미리 계산되고 요약된 data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일반적으로 요약된 fact table에 저장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73"/>
          <p:cNvSpPr txBox="1"/>
          <p:nvPr/>
        </p:nvSpPr>
        <p:spPr>
          <a:xfrm>
            <a:off x="393838" y="384741"/>
            <a:ext cx="9108138" cy="57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sz="24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6.2 요약 테이블 사용시 주의 할 사항 </a:t>
            </a:r>
            <a:endParaRPr sz="2400" b="1" i="0" u="none" strike="noStrike" cap="none">
              <a:solidFill>
                <a:srgbClr val="0C0C0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00" name="Google Shape;1900;p73"/>
          <p:cNvSpPr txBox="1"/>
          <p:nvPr/>
        </p:nvSpPr>
        <p:spPr>
          <a:xfrm>
            <a:off x="762523" y="1283887"/>
            <a:ext cx="10109270" cy="399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생성시의 제한 사항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모든 가능한 사항에 대한 고려는 엄청난 양의 </a:t>
            </a:r>
            <a:b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자원을 필요로 한다</a:t>
            </a:r>
            <a:endParaRPr/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사용시의 주의할 사항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요구사항을 명확히 구분한다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향상될 수 있는 성능을 측정해 낸다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요약 table의 가치를 결정하여 더하거나 삭제한다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지속적인 재반영(refresh)은 시간의 소모가 클 수 있다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원활한 운영에 부적합한 Tool을 사용하지는 않는가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제한된 확장성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74"/>
          <p:cNvSpPr txBox="1"/>
          <p:nvPr/>
        </p:nvSpPr>
        <p:spPr>
          <a:xfrm>
            <a:off x="3798398" y="3095448"/>
            <a:ext cx="5174152" cy="42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모델링 교육 참고자료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75"/>
          <p:cNvSpPr txBox="1"/>
          <p:nvPr/>
        </p:nvSpPr>
        <p:spPr>
          <a:xfrm>
            <a:off x="659876" y="530679"/>
            <a:ext cx="5226868" cy="44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sz="24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모델링 교육 참고 자료</a:t>
            </a:r>
            <a:endParaRPr sz="2400" b="1" i="0" u="none" strike="noStrike" cap="none">
              <a:solidFill>
                <a:srgbClr val="0C0C0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12" name="Google Shape;1912;p75"/>
          <p:cNvSpPr txBox="1"/>
          <p:nvPr/>
        </p:nvSpPr>
        <p:spPr>
          <a:xfrm>
            <a:off x="1072431" y="1390651"/>
            <a:ext cx="804299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ko-KR" sz="20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데이터 모델링 기초</a:t>
            </a:r>
            <a:endParaRPr sz="1800" b="1" i="0" u="none" strike="noStrike" cap="none">
              <a:solidFill>
                <a:srgbClr val="0C0C0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13" name="Google Shape;1913;p75"/>
          <p:cNvSpPr txBox="1"/>
          <p:nvPr/>
        </p:nvSpPr>
        <p:spPr>
          <a:xfrm>
            <a:off x="1224831" y="1914526"/>
            <a:ext cx="804299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"/>
              <a:buNone/>
            </a:pPr>
            <a:r>
              <a:rPr lang="ko-KR" sz="1800" b="1" i="0" u="none" strike="noStrike" cap="none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     - DSA 교육자료: </a:t>
            </a:r>
            <a:r>
              <a:rPr lang="ko-KR" sz="18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1. MZC_DBC_SQL 기초_202212_v1.0.pptx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"/>
              <a:buNone/>
            </a:pPr>
            <a:r>
              <a:rPr lang="ko-KR" sz="18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     - MZC_DBC_데이터모델링 기초_202212_v1.0.pptx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"/>
              <a:buNone/>
            </a:pPr>
            <a:r>
              <a:rPr lang="ko-KR" sz="18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     - MZC_DBC_데이터모델링 실습_202212_v1.0.pptx   </a:t>
            </a:r>
            <a:endParaRPr sz="1800" b="1" i="0" u="none" strike="noStrike" cap="none">
              <a:solidFill>
                <a:srgbClr val="0C0C0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"/>
          <p:cNvSpPr/>
          <p:nvPr/>
        </p:nvSpPr>
        <p:spPr>
          <a:xfrm>
            <a:off x="763396" y="2555549"/>
            <a:ext cx="6040076" cy="3492000"/>
          </a:xfrm>
          <a:prstGeom prst="roundRect">
            <a:avLst>
              <a:gd name="adj" fmla="val 0"/>
            </a:avLst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8"/>
          <p:cNvSpPr txBox="1">
            <a:spLocks noGrp="1"/>
          </p:cNvSpPr>
          <p:nvPr>
            <p:ph type="body" idx="1"/>
          </p:nvPr>
        </p:nvSpPr>
        <p:spPr>
          <a:xfrm>
            <a:off x="8212136" y="685800"/>
            <a:ext cx="3429001" cy="28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"/>
              <a:buNone/>
            </a:pPr>
            <a:r>
              <a:rPr lang="ko-KR" sz="800"/>
              <a:t>https://docs.aws.amazon.com/whitepapers/latest/building-data-lakes/data-lake-foundation.html</a:t>
            </a:r>
            <a:endParaRPr sz="800"/>
          </a:p>
        </p:txBody>
      </p:sp>
      <p:sp>
        <p:nvSpPr>
          <p:cNvPr id="350" name="Google Shape;350;p8"/>
          <p:cNvSpPr txBox="1">
            <a:spLocks noGrp="1"/>
          </p:cNvSpPr>
          <p:nvPr>
            <p:ph type="body" idx="2"/>
          </p:nvPr>
        </p:nvSpPr>
        <p:spPr>
          <a:xfrm>
            <a:off x="2300769" y="5989183"/>
            <a:ext cx="2167648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None/>
            </a:pPr>
            <a:r>
              <a:rPr lang="ko-KR" sz="1200" b="1">
                <a:latin typeface="Calibri"/>
                <a:ea typeface="Calibri"/>
                <a:cs typeface="Calibri"/>
                <a:sym typeface="Calibri"/>
              </a:rPr>
              <a:t>샘플 데이터 레이크 변환 여정</a:t>
            </a:r>
            <a:endParaRPr/>
          </a:p>
        </p:txBody>
      </p:sp>
      <p:pic>
        <p:nvPicPr>
          <p:cNvPr id="351" name="Google Shape;35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96" y="1899923"/>
            <a:ext cx="6859604" cy="403256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2" name="Google Shape;352;p8"/>
          <p:cNvSpPr txBox="1"/>
          <p:nvPr/>
        </p:nvSpPr>
        <p:spPr>
          <a:xfrm>
            <a:off x="550863" y="440231"/>
            <a:ext cx="6002337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sz="2400" b="1" i="0">
                <a:solidFill>
                  <a:srgbClr val="0C0C0C"/>
                </a:solidFill>
                <a:latin typeface="Noto Sans"/>
                <a:ea typeface="Noto Sans"/>
                <a:cs typeface="Noto Sans"/>
                <a:sym typeface="Noto Sans"/>
              </a:rPr>
              <a:t>데이터 레이크 기반 - 스토리지 모범사례</a:t>
            </a:r>
            <a:endParaRPr/>
          </a:p>
        </p:txBody>
      </p:sp>
      <p:sp>
        <p:nvSpPr>
          <p:cNvPr id="353" name="Google Shape;353;p8"/>
          <p:cNvSpPr txBox="1"/>
          <p:nvPr/>
        </p:nvSpPr>
        <p:spPr>
          <a:xfrm>
            <a:off x="560461" y="995793"/>
            <a:ext cx="11191875" cy="58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S3는 비즈니스 요구 사항에 맞출 수 있는 다른 서비스와의 통합과 함께 데이터 레이크 구축을 위한 기반을 제공합니다. 데이터 레이크를 구축할 때 사용자가 직면하는 일반적인 문제는 변환 프로세스를 거치면서 데이터를 분류하고 여러 단계에서 데이터를 유지 관리하는 것입니다.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"/>
          <p:cNvSpPr txBox="1"/>
          <p:nvPr/>
        </p:nvSpPr>
        <p:spPr>
          <a:xfrm>
            <a:off x="7502909" y="1468021"/>
            <a:ext cx="3838575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None/>
            </a:pPr>
            <a:r>
              <a:rPr lang="ko-KR" sz="1400" b="1" i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데이터 레이크 기반 구축을 위한 권장 버킷 전략</a:t>
            </a:r>
            <a:endParaRPr/>
          </a:p>
        </p:txBody>
      </p:sp>
      <p:sp>
        <p:nvSpPr>
          <p:cNvPr id="355" name="Google Shape;355;p8"/>
          <p:cNvSpPr/>
          <p:nvPr/>
        </p:nvSpPr>
        <p:spPr>
          <a:xfrm>
            <a:off x="7447153" y="1888721"/>
            <a:ext cx="3981451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Raw 데이터(수집영역)</a:t>
            </a:r>
            <a:r>
              <a:rPr lang="ko-KR" sz="10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0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 -  원시 데이터 형식으로 데이터 원본에서 수집된 데이터로 데이터의 변경 불가능한 복사본입니다.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-  데이터베이스, 백업, 아카이브, JSON, CSV, XML, 텍스트 파일 또는 이미지와 같은 정형, 반정형 및 비정형 데이터 개체가 포함될 수 있습니다.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Transformed(1차 가공영역)</a:t>
            </a:r>
            <a:r>
              <a:rPr lang="ko-KR" sz="10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0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 -  이 버킷은 성능 향상 및 비용 절감을 위해 특정 사용 사례로 정규화된 변환된 데이터로 구성됩니다.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 - 이 단계에서 데이터는 Amazon Athena에서 사용할 수 있는 Apache Parquet 및 Apache ORC와 같은 열 데이터 형식으로 변환될 수 있습니다.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Curated(2차 가공영역)</a:t>
            </a:r>
            <a:r>
              <a:rPr lang="ko-KR" sz="10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 - 변환된 데이터는 다른 데이터 세트와 혼합하여 추가 통찰력을 제공함으로써 더욱 풍부해질 수 있습니다.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 - 이 계층에는 일반적으로 분석, Amazon Athena, Amazon Redshift Spectrum을 사용하여 보고하고 Amazon Redshift와 같은 대규모 병렬 처리 데이터 웨어하우스로 로드하는 데 최적화된 S3 객체가 포함됩니다.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로그 </a:t>
            </a:r>
            <a:endParaRPr sz="1000" b="1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ko-KR" sz="10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 이 버킷은 Amazon S3 및 데이터 레이크 아키텍처의 기타 서비스에 대한 프로세스 로그를 저장합니다.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 - 로그에는 S3 액세스 로그, CloudWatch 로그 또는 CloudTrail 로그가 포함될 수 있습니다.</a:t>
            </a:r>
            <a:endParaRPr sz="1000" b="0" i="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7293359" y="1922299"/>
            <a:ext cx="209550" cy="18323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7277230" y="2988851"/>
            <a:ext cx="209550" cy="18323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7277230" y="4055951"/>
            <a:ext cx="209550" cy="18323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8"/>
          <p:cNvSpPr/>
          <p:nvPr/>
        </p:nvSpPr>
        <p:spPr>
          <a:xfrm>
            <a:off x="7277230" y="5263477"/>
            <a:ext cx="209550" cy="18323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451861" y="3442851"/>
            <a:ext cx="4348739" cy="1592674"/>
          </a:xfrm>
          <a:prstGeom prst="ellipse">
            <a:avLst/>
          </a:prstGeom>
          <a:solidFill>
            <a:srgbClr val="FF0000">
              <a:alpha val="26666"/>
            </a:srgb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1" name="Google Shape;361;p8"/>
          <p:cNvSpPr/>
          <p:nvPr/>
        </p:nvSpPr>
        <p:spPr>
          <a:xfrm>
            <a:off x="1643965" y="4108070"/>
            <a:ext cx="209550" cy="18323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8"/>
          <p:cNvSpPr/>
          <p:nvPr/>
        </p:nvSpPr>
        <p:spPr>
          <a:xfrm>
            <a:off x="2830736" y="4125945"/>
            <a:ext cx="209550" cy="18323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"/>
          <p:cNvSpPr/>
          <p:nvPr/>
        </p:nvSpPr>
        <p:spPr>
          <a:xfrm>
            <a:off x="4122282" y="4108071"/>
            <a:ext cx="209550" cy="18323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"/>
          <p:cNvSpPr/>
          <p:nvPr/>
        </p:nvSpPr>
        <p:spPr>
          <a:xfrm>
            <a:off x="3003997" y="4810193"/>
            <a:ext cx="209550" cy="18323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"/>
          <p:cNvSpPr txBox="1">
            <a:spLocks noGrp="1"/>
          </p:cNvSpPr>
          <p:nvPr>
            <p:ph type="body" idx="2"/>
          </p:nvPr>
        </p:nvSpPr>
        <p:spPr>
          <a:xfrm>
            <a:off x="550863" y="441888"/>
            <a:ext cx="8396368" cy="36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Noto Sans"/>
              <a:buNone/>
            </a:pPr>
            <a:r>
              <a:rPr lang="ko-KR" b="1"/>
              <a:t>데이터 레이크 기반 - 환경별 권장되는 샘플 폴더 구조</a:t>
            </a:r>
            <a:endParaRPr/>
          </a:p>
        </p:txBody>
      </p:sp>
      <p:graphicFrame>
        <p:nvGraphicFramePr>
          <p:cNvPr id="370" name="Google Shape;370;p9"/>
          <p:cNvGraphicFramePr/>
          <p:nvPr/>
        </p:nvGraphicFramePr>
        <p:xfrm>
          <a:off x="550863" y="223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{5FCB1209-28A2-4917-8B47-41AEED5CA1F0}</a:tableStyleId>
              </a:tblPr>
              <a:tblGrid>
                <a:gridCol w="120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구분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Raw(수집 영역)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Transformed(1차 가공영역)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Curated(2차 가공영역)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버킷명 주의사항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Bucket 명</a:t>
                      </a:r>
                      <a:endParaRPr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Raw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Transformed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Curated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6191F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버킷명은 파티션 내에서 고유해야 합니다.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6191F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현재 세 개의 파티션(aws:표준 리전, aws-cn:중국 리전, aws-us-gov:AWS GoveCloud 미국 리전)이 있습니다.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6191F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버킷이 삭제된 후 이름을 재사용할 수 있습니다(몇 가지 예외 있음).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1619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6191F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삭제된 버킷 이름은 즉시 재사용할 수 없습니다.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6191F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따라서 사용자가 특정 버킷 이름을 사용하려는 경우 버킷을 삭제하면 안 됩니다.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1619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6191F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모든 AWS 리전의 모든 버킷 이름은 DNS 명명 규칙을 준수해야 합니다.</a:t>
                      </a:r>
                      <a:br>
                        <a:rPr lang="ko-KR" sz="900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900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https://docs.aws.amazon.com/AmazonS3/latest/userguide/bucketnamingrules.html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1619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6191F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버킷은 성능에 영향을 주지 않고 버킷에 객체를 무제한으로 저장할 수 있습니다.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6191F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개체는 단일 버킷 또는 여러 버킷에 저장할 수 있습니다.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6191F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그러나 다른 버킷 내에서 버킷을 생성할 수는 없습니다.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6191F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1619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예) docexamplebucket1,log-delivery-march-2020</a:t>
                      </a:r>
                      <a:endParaRPr/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Folder 구조</a:t>
                      </a:r>
                      <a:endParaRPr sz="10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/&lt;LOB&gt;/&lt;database-name&gt;/&lt;Table-name&gt;</a:t>
                      </a:r>
                      <a:b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/Partition1/Partition2/…/data files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/&lt;LOB&gt;/&lt;database-name&gt;/&lt;Table-name&gt;</a:t>
                      </a:r>
                      <a:b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/Partition1/Partition2/…/data files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/&lt;BU&gt;/&lt;database-name&gt;/&lt;Table-name&gt;</a:t>
                      </a:r>
                      <a:b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/Partition1/Partition2/…/data files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Tagging(태깅)</a:t>
                      </a:r>
                      <a:endParaRPr sz="10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 Level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 Level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 Level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 Format</a:t>
                      </a:r>
                      <a:endParaRPr sz="10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소스 정의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사용자 정의</a:t>
                      </a:r>
                      <a:b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(Recommended Apache Parquet)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최종 처리 될 파일</a:t>
                      </a:r>
                      <a:b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(Recommended Apache Parquet)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Compression(압축)</a:t>
                      </a:r>
                      <a:endParaRPr sz="10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비용 최적화 적용가능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Snappy(높은 압축 및 압축 해제 속도 중점)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Snappy (높은 압축 및 압축 해제 속도 중점)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Access(보안)</a:t>
                      </a:r>
                      <a:endParaRPr sz="10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사용자 액세스 없음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사용자는 AWS Lake Formation – AWS IAM을 통해 액세스 할 수 있음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사용자는 AWS Lake Formation 을 통해 특정 데이터 세트/테이블에 대한 데이터 액세스 가능(액세스 정책에 열 수준 액세스가 활성화 되고 권장됨)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Partitioning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(파티셔닝)</a:t>
                      </a:r>
                      <a:endParaRPr sz="10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원천시스템에서 관리되고 있는 일자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검색 조건으로 사용하는 일자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검색 조건으로 사용하는 일자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Encryption(암호화)</a:t>
                      </a:r>
                      <a:endParaRPr sz="10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Non PII - AWS KMS</a:t>
                      </a:r>
                      <a:b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PII - AWS CloudHSM / HSM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Non PII - AWS KMS</a:t>
                      </a:r>
                      <a:b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PII - AWS CloudHSM / HSM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Non PII - AWS KMS</a:t>
                      </a:r>
                      <a:b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sz="90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PII - AWS CloudHSM / HSM</a:t>
                      </a:r>
                      <a:endParaRPr sz="9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71" name="Google Shape;371;p9"/>
          <p:cNvSpPr/>
          <p:nvPr/>
        </p:nvSpPr>
        <p:spPr>
          <a:xfrm>
            <a:off x="648444" y="989479"/>
            <a:ext cx="5290711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619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16191F"/>
                </a:solidFill>
                <a:latin typeface="Calibri"/>
                <a:ea typeface="Calibri"/>
                <a:cs typeface="Calibri"/>
                <a:sym typeface="Calibri"/>
              </a:rPr>
              <a:t>1. 프로덕션 S3 버킷은 비프로덕션 워크로드와 별도로 다른 AWS 계정에서 호스팅되어야 합니다.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619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16191F"/>
                </a:solidFill>
                <a:latin typeface="Calibri"/>
                <a:ea typeface="Calibri"/>
                <a:cs typeface="Calibri"/>
                <a:sym typeface="Calibri"/>
              </a:rPr>
              <a:t>2. Raw, Transformed 및 Curated를 포함하여 데이터 저장소의 여러 계층을 분류하고 생성하는 자동 수집 메커니즘을 구축합니다.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619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16191F"/>
                </a:solidFill>
                <a:latin typeface="Calibri"/>
                <a:ea typeface="Calibri"/>
                <a:cs typeface="Calibri"/>
                <a:sym typeface="Calibri"/>
              </a:rPr>
              <a:t>3. 스키마와 데이터를 기반으로 자동 데이터 분류 규칙을 구축하는 것을 고려하십시오.</a:t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6301875" y="989479"/>
            <a:ext cx="5290711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619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16191F"/>
                </a:solidFill>
                <a:latin typeface="Calibri"/>
                <a:ea typeface="Calibri"/>
                <a:cs typeface="Calibri"/>
                <a:sym typeface="Calibri"/>
              </a:rPr>
              <a:t>4. 보고서, 다운스트림 애플리케이션 또는 사용자 폴더와 같은 데이터 레이크 내의</a:t>
            </a:r>
            <a:br>
              <a:rPr lang="ko-KR" sz="900">
                <a:solidFill>
                  <a:srgbClr val="16191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900">
                <a:solidFill>
                  <a:srgbClr val="16191F"/>
                </a:solidFill>
                <a:latin typeface="Calibri"/>
                <a:ea typeface="Calibri"/>
                <a:cs typeface="Calibri"/>
                <a:sym typeface="Calibri"/>
              </a:rPr>
              <a:t>추가 폴더를 고려하십시오.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619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16191F"/>
                </a:solidFill>
                <a:latin typeface="Calibri"/>
                <a:ea typeface="Calibri"/>
                <a:cs typeface="Calibri"/>
                <a:sym typeface="Calibri"/>
              </a:rPr>
              <a:t>5. 우발적인 삭제로부터 보호하기 위해 필요한 경우 버전 관리를 활성화하십시오.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619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16191F"/>
                </a:solidFill>
                <a:latin typeface="Calibri"/>
                <a:ea typeface="Calibri"/>
                <a:cs typeface="Calibri"/>
                <a:sym typeface="Calibri"/>
              </a:rPr>
              <a:t>6. 복제해야 하는 S3 데이터에 대해 별도의 버킷을 사용하십시오.</a:t>
            </a:r>
            <a:endParaRPr sz="900" b="0" i="0">
              <a:solidFill>
                <a:srgbClr val="1619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12877</Words>
  <Application>Microsoft Office PowerPoint</Application>
  <PresentationFormat>와이드스크린</PresentationFormat>
  <Paragraphs>2662</Paragraphs>
  <Slides>76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76</vt:i4>
      </vt:variant>
    </vt:vector>
  </HeadingPairs>
  <TitlesOfParts>
    <vt:vector size="90" baseType="lpstr">
      <vt:lpstr>Noto Sans Symbols</vt:lpstr>
      <vt:lpstr>Karla</vt:lpstr>
      <vt:lpstr>Gulim</vt:lpstr>
      <vt:lpstr>Arial</vt:lpstr>
      <vt:lpstr>Verdana</vt:lpstr>
      <vt:lpstr>맑은 고딕</vt:lpstr>
      <vt:lpstr>Lato</vt:lpstr>
      <vt:lpstr>Noto Sans</vt:lpstr>
      <vt:lpstr>Calibri</vt:lpstr>
      <vt:lpstr>Arial Rounded</vt:lpstr>
      <vt:lpstr>Noto Sans Medium</vt:lpstr>
      <vt:lpstr>Times New Roman</vt:lpstr>
      <vt:lpstr>Office Theme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5.2 관리 테이블 정의 &gt; JOB 관리 테이블</vt:lpstr>
      <vt:lpstr>5.3 관리 테이블 정의 &gt; 검증 관련 테이블</vt:lpstr>
      <vt:lpstr>5.4 Audit 컬럼 정의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kyh</dc:creator>
  <cp:lastModifiedBy>MZC03-YOUNGMOLEE</cp:lastModifiedBy>
  <cp:revision>2</cp:revision>
  <dcterms:created xsi:type="dcterms:W3CDTF">2016-11-25T02:47:12Z</dcterms:created>
  <dcterms:modified xsi:type="dcterms:W3CDTF">2024-08-07T23:39:53Z</dcterms:modified>
</cp:coreProperties>
</file>